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0"/>
  </p:notesMasterIdLst>
  <p:sldIdLst>
    <p:sldId id="256" r:id="rId2"/>
    <p:sldId id="257" r:id="rId3"/>
    <p:sldId id="258" r:id="rId4"/>
    <p:sldId id="259" r:id="rId5"/>
    <p:sldId id="260" r:id="rId6"/>
    <p:sldId id="294"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6" r:id="rId32"/>
    <p:sldId id="285" r:id="rId33"/>
    <p:sldId id="287" r:id="rId34"/>
    <p:sldId id="288" r:id="rId35"/>
    <p:sldId id="289" r:id="rId36"/>
    <p:sldId id="290" r:id="rId37"/>
    <p:sldId id="291" r:id="rId38"/>
    <p:sldId id="292" r:id="rId39"/>
  </p:sldIdLst>
  <p:sldSz cx="18288000" cy="10287000"/>
  <p:notesSz cx="6858000" cy="9144000"/>
  <p:embeddedFontLst>
    <p:embeddedFont>
      <p:font typeface="Calibri" panose="020F0502020204030204" pitchFamily="34" charset="0"/>
      <p:regular r:id="rId41"/>
      <p:bold r:id="rId42"/>
      <p:italic r:id="rId43"/>
      <p:boldItalic r:id="rId44"/>
    </p:embeddedFont>
    <p:embeddedFont>
      <p:font typeface="Fira Sans" panose="020B0503050000020004" pitchFamily="34" charset="0"/>
      <p:regular r:id="rId45"/>
      <p:bold r:id="rId46"/>
      <p:italic r:id="rId47"/>
      <p:boldItalic r:id="rId48"/>
    </p:embeddedFont>
    <p:embeddedFont>
      <p:font typeface="Fira Sans Light" panose="020B0403050000020004" pitchFamily="34" charset="0"/>
      <p:regular r:id="rId49"/>
      <p:bold r:id="rId50"/>
      <p:italic r:id="rId51"/>
      <p:boldItalic r:id="rId52"/>
    </p:embeddedFont>
    <p:embeddedFont>
      <p:font typeface="Georgia" panose="02040502050405020303" pitchFamily="18" charset="0"/>
      <p:regular r:id="rId53"/>
      <p:bold r:id="rId54"/>
      <p:italic r:id="rId55"/>
      <p:boldItalic r:id="rId56"/>
    </p:embeddedFont>
    <p:embeddedFont>
      <p:font typeface="Josefin Sans" pitchFamily="2" charset="0"/>
      <p:regular r:id="rId57"/>
      <p:bold r:id="rId58"/>
      <p:italic r:id="rId59"/>
      <p:boldItalic r:id="rId60"/>
    </p:embeddedFont>
    <p:embeddedFont>
      <p:font typeface="Raleway Light" pitchFamily="2"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5" roundtripDataSignature="AMtx7miuHXhCE98ExQEq+sN3tQJ57edZo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5" d="100"/>
          <a:sy n="55" d="100"/>
        </p:scale>
        <p:origin x="658" y="43"/>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2.fntdata"/><Relationship Id="rId47" Type="http://schemas.openxmlformats.org/officeDocument/2006/relationships/font" Target="fonts/font7.fntdata"/><Relationship Id="rId63" Type="http://schemas.openxmlformats.org/officeDocument/2006/relationships/font" Target="fonts/font23.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2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font" Target="fonts/font24.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font" Target="fonts/font19.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10.fntdata"/><Relationship Id="rId55"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 name="Google Shape;98;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5" name="Google Shape;235;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7" name="Google Shape;26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1" name="Google Shape;28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3" name="Google Shape;30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7" name="Google Shape;31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3" name="Google Shape;33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7" name="Google Shape;34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7" name="Google Shape;36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3" name="Google Shape;38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 name="Google Shape;10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4" name="Google Shape;394;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4" name="Google Shape;404;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5" name="Google Shape;41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6" name="Google Shape;42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7" name="Google Shape;437;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7" name="Google Shape;44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1" name="Google Shape;461;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2" name="Google Shape;482;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8" name="Google Shape;498;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9" name="Google Shape;509;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2" name="Google Shape;14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3" name="Google Shape;523;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3" name="Google Shape;54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0684d39edc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3" name="Google Shape;533;g10684d39ed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0684d39edc_0_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0" name="Google Shape;560;g10684d39edc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10684d39edc_0_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1" name="Google Shape;571;g10684d39edc_0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10684d39edc_0_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5" name="Google Shape;585;g10684d39edc_0_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10684d39edc_0_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9" name="Google Shape;599;g10684d39edc_0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10684d39edc_0_1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1" name="Google Shape;611;g10684d39edc_0_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10684d39edc_0_1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8" name="Google Shape;618;g10684d39edc_0_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cfceff06a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9" name="Google Shape;159;gcfceff06a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6" name="Google Shape;17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2" name="Google Shape;14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99724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3" name="Google Shape;19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11850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 name="Google Shape;20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3" name="Google Shape;22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5"/>
        <p:cNvGrpSpPr/>
        <p:nvPr/>
      </p:nvGrpSpPr>
      <p:grpSpPr>
        <a:xfrm>
          <a:off x="0" y="0"/>
          <a:ext cx="0" cy="0"/>
          <a:chOff x="0" y="0"/>
          <a:chExt cx="0" cy="0"/>
        </a:xfrm>
      </p:grpSpPr>
      <p:sp>
        <p:nvSpPr>
          <p:cNvPr id="66" name="Google Shape;66;p4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4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4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4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0"/>
        <p:cNvGrpSpPr/>
        <p:nvPr/>
      </p:nvGrpSpPr>
      <p:grpSpPr>
        <a:xfrm>
          <a:off x="0" y="0"/>
          <a:ext cx="0" cy="0"/>
          <a:chOff x="0" y="0"/>
          <a:chExt cx="0" cy="0"/>
        </a:xfrm>
      </p:grpSpPr>
      <p:sp>
        <p:nvSpPr>
          <p:cNvPr id="71" name="Google Shape;71;p41"/>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41"/>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73" name="Google Shape;73;p41"/>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4" name="Google Shape;74;p4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4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4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7"/>
        <p:cNvGrpSpPr/>
        <p:nvPr/>
      </p:nvGrpSpPr>
      <p:grpSpPr>
        <a:xfrm>
          <a:off x="0" y="0"/>
          <a:ext cx="0" cy="0"/>
          <a:chOff x="0" y="0"/>
          <a:chExt cx="0" cy="0"/>
        </a:xfrm>
      </p:grpSpPr>
      <p:sp>
        <p:nvSpPr>
          <p:cNvPr id="78" name="Google Shape;78;p42"/>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42"/>
          <p:cNvSpPr>
            <a:spLocks noGrp="1"/>
          </p:cNvSpPr>
          <p:nvPr>
            <p:ph type="pic" idx="2"/>
          </p:nvPr>
        </p:nvSpPr>
        <p:spPr>
          <a:xfrm>
            <a:off x="1792288" y="612775"/>
            <a:ext cx="5486400" cy="4114800"/>
          </a:xfrm>
          <a:prstGeom prst="rect">
            <a:avLst/>
          </a:prstGeom>
          <a:noFill/>
          <a:ln>
            <a:noFill/>
          </a:ln>
        </p:spPr>
      </p:sp>
      <p:sp>
        <p:nvSpPr>
          <p:cNvPr id="80" name="Google Shape;80;p42"/>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81" name="Google Shape;81;p4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4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4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4"/>
        <p:cNvGrpSpPr/>
        <p:nvPr/>
      </p:nvGrpSpPr>
      <p:grpSpPr>
        <a:xfrm>
          <a:off x="0" y="0"/>
          <a:ext cx="0" cy="0"/>
          <a:chOff x="0" y="0"/>
          <a:chExt cx="0" cy="0"/>
        </a:xfrm>
      </p:grpSpPr>
      <p:sp>
        <p:nvSpPr>
          <p:cNvPr id="85" name="Google Shape;85;p4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43"/>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7" name="Google Shape;87;p4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4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4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0"/>
        <p:cNvGrpSpPr/>
        <p:nvPr/>
      </p:nvGrpSpPr>
      <p:grpSpPr>
        <a:xfrm>
          <a:off x="0" y="0"/>
          <a:ext cx="0" cy="0"/>
          <a:chOff x="0" y="0"/>
          <a:chExt cx="0" cy="0"/>
        </a:xfrm>
      </p:grpSpPr>
      <p:sp>
        <p:nvSpPr>
          <p:cNvPr id="91" name="Google Shape;91;p44"/>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44"/>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3" name="Google Shape;93;p4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4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4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mpletely Blank">
  <p:cSld name="Completely Blank">
    <p:spTree>
      <p:nvGrpSpPr>
        <p:cNvPr id="1" name="Shape 19"/>
        <p:cNvGrpSpPr/>
        <p:nvPr/>
      </p:nvGrpSpPr>
      <p:grpSpPr>
        <a:xfrm>
          <a:off x="0" y="0"/>
          <a:ext cx="0" cy="0"/>
          <a:chOff x="0" y="0"/>
          <a:chExt cx="0" cy="0"/>
        </a:xfrm>
      </p:grpSpPr>
      <p:sp>
        <p:nvSpPr>
          <p:cNvPr id="20" name="Google Shape;20;p32"/>
          <p:cNvSpPr txBox="1">
            <a:spLocks noGrp="1"/>
          </p:cNvSpPr>
          <p:nvPr>
            <p:ph type="sldNum" idx="12"/>
          </p:nvPr>
        </p:nvSpPr>
        <p:spPr>
          <a:xfrm>
            <a:off x="100" y="9291750"/>
            <a:ext cx="18288001" cy="9954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ct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ct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ct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ct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ct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ct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ct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ct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grpSp>
        <p:nvGrpSpPr>
          <p:cNvPr id="21" name="Google Shape;21;p32"/>
          <p:cNvGrpSpPr/>
          <p:nvPr/>
        </p:nvGrpSpPr>
        <p:grpSpPr>
          <a:xfrm>
            <a:off x="8828100" y="9159900"/>
            <a:ext cx="631800" cy="196800"/>
            <a:chOff x="4414050" y="1436450"/>
            <a:chExt cx="315900" cy="98400"/>
          </a:xfrm>
        </p:grpSpPr>
        <p:cxnSp>
          <p:nvCxnSpPr>
            <p:cNvPr id="22" name="Google Shape;22;p32"/>
            <p:cNvCxnSpPr/>
            <p:nvPr/>
          </p:nvCxnSpPr>
          <p:spPr>
            <a:xfrm>
              <a:off x="4414050" y="1485650"/>
              <a:ext cx="315900" cy="0"/>
            </a:xfrm>
            <a:prstGeom prst="straightConnector1">
              <a:avLst/>
            </a:prstGeom>
            <a:noFill/>
            <a:ln w="9525" cap="flat" cmpd="sng">
              <a:solidFill>
                <a:schemeClr val="lt1"/>
              </a:solidFill>
              <a:prstDash val="solid"/>
              <a:round/>
              <a:headEnd type="oval" w="med" len="med"/>
              <a:tailEnd type="oval" w="med" len="med"/>
            </a:ln>
          </p:spPr>
        </p:cxnSp>
        <p:sp>
          <p:nvSpPr>
            <p:cNvPr id="23" name="Google Shape;23;p32"/>
            <p:cNvSpPr/>
            <p:nvPr/>
          </p:nvSpPr>
          <p:spPr>
            <a:xfrm>
              <a:off x="4522800" y="1436450"/>
              <a:ext cx="98400" cy="984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3600"/>
                <a:buFont typeface="Calibri"/>
                <a:buNone/>
              </a:pPr>
              <a:endParaRPr sz="3600" b="0" i="0" u="none" strike="noStrike" cap="none">
                <a:solidFill>
                  <a:schemeClr val="dk1"/>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p33"/>
          <p:cNvSpPr txBox="1">
            <a:spLocks noGrp="1"/>
          </p:cNvSpPr>
          <p:nvPr>
            <p:ph type="title"/>
          </p:nvPr>
        </p:nvSpPr>
        <p:spPr>
          <a:xfrm>
            <a:off x="623400" y="4301700"/>
            <a:ext cx="17041200" cy="16836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chemeClr val="dk1"/>
              </a:buClr>
              <a:buSzPts val="3600"/>
              <a:buFont typeface="Calibri"/>
              <a:buNone/>
              <a:defRPr sz="7200"/>
            </a:lvl1pPr>
            <a:lvl2pPr lvl="1" algn="ctr">
              <a:lnSpc>
                <a:spcPct val="100000"/>
              </a:lnSpc>
              <a:spcBef>
                <a:spcPts val="0"/>
              </a:spcBef>
              <a:spcAft>
                <a:spcPts val="0"/>
              </a:spcAft>
              <a:buSzPts val="3600"/>
              <a:buNone/>
              <a:defRPr sz="7200"/>
            </a:lvl2pPr>
            <a:lvl3pPr lvl="2" algn="ctr">
              <a:lnSpc>
                <a:spcPct val="100000"/>
              </a:lnSpc>
              <a:spcBef>
                <a:spcPts val="0"/>
              </a:spcBef>
              <a:spcAft>
                <a:spcPts val="0"/>
              </a:spcAft>
              <a:buSzPts val="3600"/>
              <a:buNone/>
              <a:defRPr sz="7200"/>
            </a:lvl3pPr>
            <a:lvl4pPr lvl="3" algn="ctr">
              <a:lnSpc>
                <a:spcPct val="100000"/>
              </a:lnSpc>
              <a:spcBef>
                <a:spcPts val="0"/>
              </a:spcBef>
              <a:spcAft>
                <a:spcPts val="0"/>
              </a:spcAft>
              <a:buSzPts val="3600"/>
              <a:buNone/>
              <a:defRPr sz="7200"/>
            </a:lvl4pPr>
            <a:lvl5pPr lvl="4" algn="ctr">
              <a:lnSpc>
                <a:spcPct val="100000"/>
              </a:lnSpc>
              <a:spcBef>
                <a:spcPts val="0"/>
              </a:spcBef>
              <a:spcAft>
                <a:spcPts val="0"/>
              </a:spcAft>
              <a:buSzPts val="3600"/>
              <a:buNone/>
              <a:defRPr sz="7200"/>
            </a:lvl5pPr>
            <a:lvl6pPr lvl="5" algn="ctr">
              <a:lnSpc>
                <a:spcPct val="100000"/>
              </a:lnSpc>
              <a:spcBef>
                <a:spcPts val="0"/>
              </a:spcBef>
              <a:spcAft>
                <a:spcPts val="0"/>
              </a:spcAft>
              <a:buSzPts val="3600"/>
              <a:buNone/>
              <a:defRPr sz="7200"/>
            </a:lvl6pPr>
            <a:lvl7pPr lvl="6" algn="ctr">
              <a:lnSpc>
                <a:spcPct val="100000"/>
              </a:lnSpc>
              <a:spcBef>
                <a:spcPts val="0"/>
              </a:spcBef>
              <a:spcAft>
                <a:spcPts val="0"/>
              </a:spcAft>
              <a:buSzPts val="3600"/>
              <a:buNone/>
              <a:defRPr sz="7200"/>
            </a:lvl7pPr>
            <a:lvl8pPr lvl="7" algn="ctr">
              <a:lnSpc>
                <a:spcPct val="100000"/>
              </a:lnSpc>
              <a:spcBef>
                <a:spcPts val="0"/>
              </a:spcBef>
              <a:spcAft>
                <a:spcPts val="0"/>
              </a:spcAft>
              <a:buSzPts val="3600"/>
              <a:buNone/>
              <a:defRPr sz="7200"/>
            </a:lvl8pPr>
            <a:lvl9pPr lvl="8" algn="ctr">
              <a:lnSpc>
                <a:spcPct val="100000"/>
              </a:lnSpc>
              <a:spcBef>
                <a:spcPts val="0"/>
              </a:spcBef>
              <a:spcAft>
                <a:spcPts val="0"/>
              </a:spcAft>
              <a:buSzPts val="3600"/>
              <a:buNone/>
              <a:defRPr sz="7200"/>
            </a:lvl9pPr>
          </a:lstStyle>
          <a:p>
            <a:endParaRPr/>
          </a:p>
        </p:txBody>
      </p:sp>
      <p:sp>
        <p:nvSpPr>
          <p:cNvPr id="26" name="Google Shape;26;p33"/>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34"/>
          <p:cNvSpPr txBox="1">
            <a:spLocks noGrp="1"/>
          </p:cNvSpPr>
          <p:nvPr>
            <p:ph type="title"/>
          </p:nvPr>
        </p:nvSpPr>
        <p:spPr>
          <a:xfrm>
            <a:off x="623400" y="890050"/>
            <a:ext cx="17041200" cy="11454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8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9" name="Google Shape;29;p34"/>
          <p:cNvSpPr txBox="1">
            <a:spLocks noGrp="1"/>
          </p:cNvSpPr>
          <p:nvPr>
            <p:ph type="body" idx="1"/>
          </p:nvPr>
        </p:nvSpPr>
        <p:spPr>
          <a:xfrm>
            <a:off x="623400" y="2304950"/>
            <a:ext cx="17041200" cy="6832800"/>
          </a:xfrm>
          <a:prstGeom prst="rect">
            <a:avLst/>
          </a:prstGeom>
          <a:noFill/>
          <a:ln>
            <a:noFill/>
          </a:ln>
        </p:spPr>
        <p:txBody>
          <a:bodyPr spcFirstLastPara="1" wrap="square" lIns="91425" tIns="91425" rIns="91425" bIns="91425" anchor="t" anchorCtr="0">
            <a:normAutofit/>
          </a:bodyPr>
          <a:lstStyle>
            <a:lvl1pPr marL="457200" lvl="0" indent="-342900" algn="l">
              <a:lnSpc>
                <a:spcPct val="100000"/>
              </a:lnSpc>
              <a:spcBef>
                <a:spcPts val="0"/>
              </a:spcBef>
              <a:spcAft>
                <a:spcPts val="0"/>
              </a:spcAft>
              <a:buClr>
                <a:schemeClr val="dk1"/>
              </a:buClr>
              <a:buSzPts val="1800"/>
              <a:buChar char="●"/>
              <a:defRPr/>
            </a:lvl1pPr>
            <a:lvl2pPr marL="914400" lvl="1" indent="-317500" algn="l">
              <a:lnSpc>
                <a:spcPct val="100000"/>
              </a:lnSpc>
              <a:spcBef>
                <a:spcPts val="0"/>
              </a:spcBef>
              <a:spcAft>
                <a:spcPts val="0"/>
              </a:spcAft>
              <a:buClr>
                <a:schemeClr val="dk1"/>
              </a:buClr>
              <a:buSzPts val="1400"/>
              <a:buChar char="○"/>
              <a:defRPr/>
            </a:lvl2pPr>
            <a:lvl3pPr marL="1371600" lvl="2" indent="-317500" algn="l">
              <a:lnSpc>
                <a:spcPct val="100000"/>
              </a:lnSpc>
              <a:spcBef>
                <a:spcPts val="0"/>
              </a:spcBef>
              <a:spcAft>
                <a:spcPts val="0"/>
              </a:spcAft>
              <a:buClr>
                <a:schemeClr val="dk1"/>
              </a:buClr>
              <a:buSzPts val="1400"/>
              <a:buChar char="■"/>
              <a:defRPr/>
            </a:lvl3pPr>
            <a:lvl4pPr marL="1828800" lvl="3" indent="-317500" algn="l">
              <a:lnSpc>
                <a:spcPct val="100000"/>
              </a:lnSpc>
              <a:spcBef>
                <a:spcPts val="0"/>
              </a:spcBef>
              <a:spcAft>
                <a:spcPts val="0"/>
              </a:spcAft>
              <a:buClr>
                <a:schemeClr val="dk1"/>
              </a:buClr>
              <a:buSzPts val="1400"/>
              <a:buChar char="●"/>
              <a:defRPr/>
            </a:lvl4pPr>
            <a:lvl5pPr marL="2286000" lvl="4" indent="-317500" algn="l">
              <a:lnSpc>
                <a:spcPct val="100000"/>
              </a:lnSpc>
              <a:spcBef>
                <a:spcPts val="0"/>
              </a:spcBef>
              <a:spcAft>
                <a:spcPts val="0"/>
              </a:spcAft>
              <a:buClr>
                <a:schemeClr val="dk1"/>
              </a:buClr>
              <a:buSzPts val="1400"/>
              <a:buChar char="○"/>
              <a:defRPr/>
            </a:lvl5pPr>
            <a:lvl6pPr marL="2743200" lvl="5" indent="-317500" algn="l">
              <a:lnSpc>
                <a:spcPct val="100000"/>
              </a:lnSpc>
              <a:spcBef>
                <a:spcPts val="0"/>
              </a:spcBef>
              <a:spcAft>
                <a:spcPts val="0"/>
              </a:spcAft>
              <a:buClr>
                <a:schemeClr val="dk1"/>
              </a:buClr>
              <a:buSzPts val="1400"/>
              <a:buChar char="■"/>
              <a:defRPr/>
            </a:lvl6pPr>
            <a:lvl7pPr marL="3200400" lvl="6" indent="-317500" algn="l">
              <a:lnSpc>
                <a:spcPct val="100000"/>
              </a:lnSpc>
              <a:spcBef>
                <a:spcPts val="0"/>
              </a:spcBef>
              <a:spcAft>
                <a:spcPts val="0"/>
              </a:spcAft>
              <a:buClr>
                <a:schemeClr val="dk1"/>
              </a:buClr>
              <a:buSzPts val="1400"/>
              <a:buChar char="●"/>
              <a:defRPr/>
            </a:lvl7pPr>
            <a:lvl8pPr marL="3657600" lvl="7" indent="-317500" algn="l">
              <a:lnSpc>
                <a:spcPct val="100000"/>
              </a:lnSpc>
              <a:spcBef>
                <a:spcPts val="0"/>
              </a:spcBef>
              <a:spcAft>
                <a:spcPts val="0"/>
              </a:spcAft>
              <a:buClr>
                <a:schemeClr val="dk1"/>
              </a:buClr>
              <a:buSzPts val="1400"/>
              <a:buChar char="○"/>
              <a:defRPr/>
            </a:lvl8pPr>
            <a:lvl9pPr marL="4114800" lvl="8" indent="-317500" algn="l">
              <a:lnSpc>
                <a:spcPct val="100000"/>
              </a:lnSpc>
              <a:spcBef>
                <a:spcPts val="0"/>
              </a:spcBef>
              <a:spcAft>
                <a:spcPts val="0"/>
              </a:spcAft>
              <a:buClr>
                <a:schemeClr val="dk1"/>
              </a:buClr>
              <a:buSzPts val="1400"/>
              <a:buChar char="■"/>
              <a:defRPr/>
            </a:lvl9pPr>
          </a:lstStyle>
          <a:p>
            <a:endParaRPr/>
          </a:p>
        </p:txBody>
      </p:sp>
      <p:sp>
        <p:nvSpPr>
          <p:cNvPr id="30" name="Google Shape;30;p34"/>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1"/>
        <p:cNvGrpSpPr/>
        <p:nvPr/>
      </p:nvGrpSpPr>
      <p:grpSpPr>
        <a:xfrm>
          <a:off x="0" y="0"/>
          <a:ext cx="0" cy="0"/>
          <a:chOff x="0" y="0"/>
          <a:chExt cx="0" cy="0"/>
        </a:xfrm>
      </p:grpSpPr>
      <p:sp>
        <p:nvSpPr>
          <p:cNvPr id="32" name="Google Shape;32;p35"/>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34" name="Google Shape;34;p3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3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3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7"/>
        <p:cNvGrpSpPr/>
        <p:nvPr/>
      </p:nvGrpSpPr>
      <p:grpSpPr>
        <a:xfrm>
          <a:off x="0" y="0"/>
          <a:ext cx="0" cy="0"/>
          <a:chOff x="0" y="0"/>
          <a:chExt cx="0" cy="0"/>
        </a:xfrm>
      </p:grpSpPr>
      <p:sp>
        <p:nvSpPr>
          <p:cNvPr id="38" name="Google Shape;38;p3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3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0" name="Google Shape;40;p3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3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3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43"/>
        <p:cNvGrpSpPr/>
        <p:nvPr/>
      </p:nvGrpSpPr>
      <p:grpSpPr>
        <a:xfrm>
          <a:off x="0" y="0"/>
          <a:ext cx="0" cy="0"/>
          <a:chOff x="0" y="0"/>
          <a:chExt cx="0" cy="0"/>
        </a:xfrm>
      </p:grpSpPr>
      <p:sp>
        <p:nvSpPr>
          <p:cNvPr id="44" name="Google Shape;44;p37"/>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37"/>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46" name="Google Shape;46;p3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3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9"/>
        <p:cNvGrpSpPr/>
        <p:nvPr/>
      </p:nvGrpSpPr>
      <p:grpSpPr>
        <a:xfrm>
          <a:off x="0" y="0"/>
          <a:ext cx="0" cy="0"/>
          <a:chOff x="0" y="0"/>
          <a:chExt cx="0" cy="0"/>
        </a:xfrm>
      </p:grpSpPr>
      <p:sp>
        <p:nvSpPr>
          <p:cNvPr id="50" name="Google Shape;50;p3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38"/>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52" name="Google Shape;52;p38"/>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53" name="Google Shape;53;p3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3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3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6"/>
        <p:cNvGrpSpPr/>
        <p:nvPr/>
      </p:nvGrpSpPr>
      <p:grpSpPr>
        <a:xfrm>
          <a:off x="0" y="0"/>
          <a:ext cx="0" cy="0"/>
          <a:chOff x="0" y="0"/>
          <a:chExt cx="0" cy="0"/>
        </a:xfrm>
      </p:grpSpPr>
      <p:sp>
        <p:nvSpPr>
          <p:cNvPr id="57" name="Google Shape;57;p3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39"/>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59" name="Google Shape;59;p39"/>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60" name="Google Shape;60;p39"/>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61" name="Google Shape;61;p39"/>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62" name="Google Shape;62;p3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3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3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10.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hyperlink" Target="https://www.researchgate.net/figure/Principle-for-Silhouette-scores-Principle-for-quality-assessment-of-genotyping-clusters_fig1_7974915" TargetMode="Externa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hyperlink" Target="https://www.tutorialexample.com/calculate-euclidean-distance-in-tensorflow-a-step-guide-tensorflow-tutorial/" TargetMode="External"/><Relationship Id="rId5" Type="http://schemas.openxmlformats.org/officeDocument/2006/relationships/image" Target="../media/image51.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hyperlink" Target="https://www.wiley.com/en-us/Data+Mining+and+Predictive+Analytics%2C+2nd+Edition-p-9781118116197"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p29"/>
          <p:cNvPicPr preferRelativeResize="0"/>
          <p:nvPr/>
        </p:nvPicPr>
        <p:blipFill rotWithShape="1">
          <a:blip r:embed="rId3">
            <a:alphaModFix amt="19999"/>
          </a:blip>
          <a:srcRect/>
          <a:stretch/>
        </p:blipFill>
        <p:spPr>
          <a:xfrm rot="-3261929">
            <a:off x="9529096" y="-3897920"/>
            <a:ext cx="12406564" cy="12856543"/>
          </a:xfrm>
          <a:prstGeom prst="rect">
            <a:avLst/>
          </a:prstGeom>
          <a:noFill/>
          <a:ln>
            <a:noFill/>
          </a:ln>
        </p:spPr>
      </p:pic>
      <p:pic>
        <p:nvPicPr>
          <p:cNvPr id="101" name="Google Shape;101;p29"/>
          <p:cNvPicPr preferRelativeResize="0"/>
          <p:nvPr/>
        </p:nvPicPr>
        <p:blipFill rotWithShape="1">
          <a:blip r:embed="rId3">
            <a:alphaModFix amt="19999"/>
          </a:blip>
          <a:srcRect/>
          <a:stretch/>
        </p:blipFill>
        <p:spPr>
          <a:xfrm rot="6512446">
            <a:off x="-1823441" y="3857321"/>
            <a:ext cx="10179983" cy="10549205"/>
          </a:xfrm>
          <a:prstGeom prst="rect">
            <a:avLst/>
          </a:prstGeom>
          <a:noFill/>
          <a:ln>
            <a:noFill/>
          </a:ln>
        </p:spPr>
      </p:pic>
      <p:sp>
        <p:nvSpPr>
          <p:cNvPr id="102" name="Google Shape;102;p29"/>
          <p:cNvSpPr txBox="1"/>
          <p:nvPr/>
        </p:nvSpPr>
        <p:spPr>
          <a:xfrm>
            <a:off x="1285675" y="3211236"/>
            <a:ext cx="15716650" cy="105100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3999"/>
              <a:buFont typeface="Arial"/>
              <a:buNone/>
            </a:pPr>
            <a:r>
              <a:rPr lang="en-US" sz="3999" b="1" i="0" u="none" strike="noStrike" cap="none">
                <a:solidFill>
                  <a:srgbClr val="000000"/>
                </a:solidFill>
                <a:latin typeface="Josefin Sans"/>
                <a:ea typeface="Josefin Sans"/>
                <a:cs typeface="Josefin Sans"/>
                <a:sym typeface="Josefin Sans"/>
              </a:rPr>
              <a:t>TÌM HIỂU VÀ ĐÁNH GIÁ MỘT SỐ THUẬT TOÁN PHÂN CỤM CHO BÀI TOÁN PHÂN ĐOẠN ẢNH</a:t>
            </a:r>
            <a:endParaRPr sz="1400" b="0" i="0" u="none" strike="noStrike" cap="none">
              <a:solidFill>
                <a:srgbClr val="000000"/>
              </a:solidFill>
              <a:latin typeface="Arial"/>
              <a:ea typeface="Arial"/>
              <a:cs typeface="Arial"/>
              <a:sym typeface="Arial"/>
            </a:endParaRPr>
          </a:p>
        </p:txBody>
      </p:sp>
      <p:sp>
        <p:nvSpPr>
          <p:cNvPr id="103" name="Google Shape;103;p29"/>
          <p:cNvSpPr txBox="1"/>
          <p:nvPr/>
        </p:nvSpPr>
        <p:spPr>
          <a:xfrm>
            <a:off x="1511834" y="2084149"/>
            <a:ext cx="15716650" cy="544751"/>
          </a:xfrm>
          <a:prstGeom prst="rect">
            <a:avLst/>
          </a:prstGeom>
          <a:noFill/>
          <a:ln>
            <a:noFill/>
          </a:ln>
        </p:spPr>
        <p:txBody>
          <a:bodyPr spcFirstLastPara="1" wrap="square" lIns="0" tIns="0" rIns="0" bIns="0" anchor="t" anchorCtr="0">
            <a:spAutoFit/>
          </a:bodyPr>
          <a:lstStyle/>
          <a:p>
            <a:pPr marL="0" marR="0" lvl="0" indent="0" algn="ctr" rtl="0">
              <a:lnSpc>
                <a:spcPct val="140043"/>
              </a:lnSpc>
              <a:spcBef>
                <a:spcPts val="0"/>
              </a:spcBef>
              <a:spcAft>
                <a:spcPts val="0"/>
              </a:spcAft>
              <a:buClr>
                <a:srgbClr val="000000"/>
              </a:buClr>
              <a:buSzPts val="3199"/>
              <a:buFont typeface="Arial"/>
              <a:buNone/>
            </a:pPr>
            <a:r>
              <a:rPr lang="en-US" sz="3199" b="0" i="0" u="none" strike="noStrike" cap="none">
                <a:solidFill>
                  <a:srgbClr val="000000"/>
                </a:solidFill>
                <a:latin typeface="Josefin Sans"/>
                <a:ea typeface="Josefin Sans"/>
                <a:cs typeface="Josefin Sans"/>
                <a:sym typeface="Josefin Sans"/>
              </a:rPr>
              <a:t>BÁO CÁO ĐỒ ÁN ĐỀ TÀI:</a:t>
            </a:r>
            <a:endParaRPr sz="1400" b="0" i="0" u="none" strike="noStrike" cap="none">
              <a:solidFill>
                <a:srgbClr val="000000"/>
              </a:solidFill>
              <a:latin typeface="Arial"/>
              <a:ea typeface="Arial"/>
              <a:cs typeface="Arial"/>
              <a:sym typeface="Arial"/>
            </a:endParaRPr>
          </a:p>
        </p:txBody>
      </p:sp>
      <p:sp>
        <p:nvSpPr>
          <p:cNvPr id="104" name="Google Shape;104;p29"/>
          <p:cNvSpPr txBox="1"/>
          <p:nvPr/>
        </p:nvSpPr>
        <p:spPr>
          <a:xfrm>
            <a:off x="5496450" y="6028056"/>
            <a:ext cx="7295100" cy="2756909"/>
          </a:xfrm>
          <a:prstGeom prst="rect">
            <a:avLst/>
          </a:prstGeom>
          <a:noFill/>
          <a:ln>
            <a:noFill/>
          </a:ln>
        </p:spPr>
        <p:txBody>
          <a:bodyPr spcFirstLastPara="1" wrap="square" lIns="0" tIns="0" rIns="0" bIns="0" anchor="t" anchorCtr="0">
            <a:spAutoFit/>
          </a:bodyPr>
          <a:lstStyle/>
          <a:p>
            <a:pPr marL="0" marR="0" lvl="0" indent="0" algn="l" rtl="0">
              <a:lnSpc>
                <a:spcPct val="140043"/>
              </a:lnSpc>
              <a:spcBef>
                <a:spcPts val="0"/>
              </a:spcBef>
              <a:spcAft>
                <a:spcPts val="0"/>
              </a:spcAft>
              <a:buClr>
                <a:srgbClr val="000000"/>
              </a:buClr>
              <a:buSzPts val="3199"/>
              <a:buFont typeface="Arial"/>
              <a:buNone/>
            </a:pPr>
            <a:r>
              <a:rPr lang="en-US" sz="3199" b="1" i="0" u="none" strike="noStrike" cap="none">
                <a:solidFill>
                  <a:srgbClr val="000000"/>
                </a:solidFill>
                <a:latin typeface="Josefin Sans"/>
                <a:ea typeface="Josefin Sans"/>
                <a:cs typeface="Josefin Sans"/>
                <a:sym typeface="Josefin Sans"/>
              </a:rPr>
              <a:t>Danh sách thành viên</a:t>
            </a:r>
            <a:r>
              <a:rPr lang="en-US" sz="3199" b="0" i="0" u="none" strike="noStrike" cap="none">
                <a:solidFill>
                  <a:srgbClr val="000000"/>
                </a:solidFill>
                <a:latin typeface="Josefin Sans"/>
                <a:ea typeface="Josefin Sans"/>
                <a:cs typeface="Josefin Sans"/>
                <a:sym typeface="Josefin Sans"/>
              </a:rPr>
              <a:t>:</a:t>
            </a:r>
            <a:endParaRPr sz="1400" b="0" i="0" u="none" strike="noStrike" cap="none">
              <a:solidFill>
                <a:srgbClr val="000000"/>
              </a:solidFill>
              <a:latin typeface="Arial"/>
              <a:ea typeface="Arial"/>
              <a:cs typeface="Arial"/>
              <a:sym typeface="Arial"/>
            </a:endParaRPr>
          </a:p>
          <a:p>
            <a:pPr marL="514350" marR="0" lvl="0" indent="-514350" algn="l" rtl="0">
              <a:lnSpc>
                <a:spcPct val="140043"/>
              </a:lnSpc>
              <a:spcBef>
                <a:spcPts val="0"/>
              </a:spcBef>
              <a:spcAft>
                <a:spcPts val="0"/>
              </a:spcAft>
              <a:buClr>
                <a:srgbClr val="000000"/>
              </a:buClr>
              <a:buSzPts val="3199"/>
              <a:buFont typeface="Arial"/>
              <a:buAutoNum type="arabicPeriod"/>
            </a:pPr>
            <a:r>
              <a:rPr lang="en-US" sz="3199" b="0" i="0" u="none" strike="noStrike" cap="none">
                <a:solidFill>
                  <a:srgbClr val="000000"/>
                </a:solidFill>
                <a:latin typeface="Josefin Sans"/>
                <a:ea typeface="Josefin Sans"/>
                <a:cs typeface="Josefin Sans"/>
                <a:sym typeface="Josefin Sans"/>
              </a:rPr>
              <a:t>Hoàng Tiến Dũng - 19521388</a:t>
            </a:r>
            <a:endParaRPr sz="3199" b="0" i="0" u="none" strike="noStrike" cap="none">
              <a:solidFill>
                <a:srgbClr val="000000"/>
              </a:solidFill>
              <a:latin typeface="Josefin Sans"/>
              <a:ea typeface="Josefin Sans"/>
              <a:cs typeface="Josefin Sans"/>
              <a:sym typeface="Josefin Sans"/>
            </a:endParaRPr>
          </a:p>
          <a:p>
            <a:pPr marL="514350" marR="0" lvl="0" indent="-514350" algn="l" rtl="0">
              <a:lnSpc>
                <a:spcPct val="140043"/>
              </a:lnSpc>
              <a:spcBef>
                <a:spcPts val="0"/>
              </a:spcBef>
              <a:spcAft>
                <a:spcPts val="0"/>
              </a:spcAft>
              <a:buClr>
                <a:srgbClr val="000000"/>
              </a:buClr>
              <a:buSzPts val="3199"/>
              <a:buFont typeface="Arial"/>
              <a:buAutoNum type="arabicPeriod"/>
            </a:pPr>
            <a:r>
              <a:rPr lang="en-US" sz="3199" b="0" i="0" u="none" strike="noStrike" cap="none">
                <a:solidFill>
                  <a:srgbClr val="000000"/>
                </a:solidFill>
                <a:latin typeface="Josefin Sans"/>
                <a:ea typeface="Josefin Sans"/>
                <a:cs typeface="Josefin Sans"/>
                <a:sym typeface="Josefin Sans"/>
              </a:rPr>
              <a:t>Đinh Hoàng Lộc - 19520148</a:t>
            </a:r>
            <a:endParaRPr sz="1400" b="0" i="0" u="none" strike="noStrike" cap="none">
              <a:solidFill>
                <a:srgbClr val="000000"/>
              </a:solidFill>
              <a:latin typeface="Arial"/>
              <a:ea typeface="Arial"/>
              <a:cs typeface="Arial"/>
              <a:sym typeface="Arial"/>
            </a:endParaRPr>
          </a:p>
          <a:p>
            <a:pPr marL="514350" marR="0" lvl="0" indent="-514350" algn="l" rtl="0">
              <a:lnSpc>
                <a:spcPct val="140043"/>
              </a:lnSpc>
              <a:spcBef>
                <a:spcPts val="0"/>
              </a:spcBef>
              <a:spcAft>
                <a:spcPts val="0"/>
              </a:spcAft>
              <a:buClr>
                <a:srgbClr val="000000"/>
              </a:buClr>
              <a:buSzPts val="3199"/>
              <a:buFont typeface="Arial"/>
              <a:buAutoNum type="arabicPeriod"/>
            </a:pPr>
            <a:r>
              <a:rPr lang="en-US" sz="3199" b="0" i="0" u="none" strike="noStrike" cap="none">
                <a:solidFill>
                  <a:srgbClr val="000000"/>
                </a:solidFill>
                <a:latin typeface="Josefin Sans"/>
                <a:ea typeface="Josefin Sans"/>
                <a:cs typeface="Josefin Sans"/>
                <a:sym typeface="Josefin Sans"/>
              </a:rPr>
              <a:t>Trương Minh Tuấn - 19522485</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p45"/>
          <p:cNvPicPr preferRelativeResize="0"/>
          <p:nvPr/>
        </p:nvPicPr>
        <p:blipFill rotWithShape="1">
          <a:blip r:embed="rId3">
            <a:alphaModFix amt="19999"/>
          </a:blip>
          <a:srcRect/>
          <a:stretch/>
        </p:blipFill>
        <p:spPr>
          <a:xfrm rot="-2700000">
            <a:off x="15383789" y="-1356315"/>
            <a:ext cx="4603079" cy="4770030"/>
          </a:xfrm>
          <a:prstGeom prst="rect">
            <a:avLst/>
          </a:prstGeom>
          <a:noFill/>
          <a:ln>
            <a:noFill/>
          </a:ln>
        </p:spPr>
      </p:pic>
      <p:pic>
        <p:nvPicPr>
          <p:cNvPr id="238" name="Google Shape;238;p45"/>
          <p:cNvPicPr preferRelativeResize="0"/>
          <p:nvPr/>
        </p:nvPicPr>
        <p:blipFill rotWithShape="1">
          <a:blip r:embed="rId3">
            <a:alphaModFix amt="19999"/>
          </a:blip>
          <a:srcRect/>
          <a:stretch/>
        </p:blipFill>
        <p:spPr>
          <a:xfrm rot="-2887577">
            <a:off x="-1854659" y="5496079"/>
            <a:ext cx="5766719" cy="5975875"/>
          </a:xfrm>
          <a:prstGeom prst="rect">
            <a:avLst/>
          </a:prstGeom>
          <a:noFill/>
          <a:ln>
            <a:noFill/>
          </a:ln>
        </p:spPr>
      </p:pic>
      <p:sp>
        <p:nvSpPr>
          <p:cNvPr id="239" name="Google Shape;239;p45"/>
          <p:cNvSpPr txBox="1"/>
          <p:nvPr/>
        </p:nvSpPr>
        <p:spPr>
          <a:xfrm>
            <a:off x="1076125" y="1085850"/>
            <a:ext cx="9482591" cy="1195584"/>
          </a:xfrm>
          <a:prstGeom prst="rect">
            <a:avLst/>
          </a:prstGeom>
          <a:noFill/>
          <a:ln>
            <a:noFill/>
          </a:ln>
        </p:spPr>
        <p:txBody>
          <a:bodyPr spcFirstLastPara="1" wrap="square" lIns="0" tIns="0" rIns="0" bIns="0" anchor="t" anchorCtr="0">
            <a:spAutoFit/>
          </a:bodyPr>
          <a:lstStyle/>
          <a:p>
            <a:pPr marL="0" marR="0" lvl="0" indent="0" algn="just" rtl="0">
              <a:lnSpc>
                <a:spcPct val="111001"/>
              </a:lnSpc>
              <a:spcBef>
                <a:spcPts val="0"/>
              </a:spcBef>
              <a:spcAft>
                <a:spcPts val="0"/>
              </a:spcAft>
              <a:buClr>
                <a:srgbClr val="000000"/>
              </a:buClr>
              <a:buSzPts val="6999"/>
              <a:buFont typeface="Arial"/>
              <a:buNone/>
            </a:pPr>
            <a:r>
              <a:rPr lang="en-US" sz="6999" b="0" i="0" u="none" strike="noStrike" cap="none">
                <a:solidFill>
                  <a:schemeClr val="dk1"/>
                </a:solidFill>
                <a:latin typeface="Josefin Sans"/>
                <a:ea typeface="Josefin Sans"/>
                <a:cs typeface="Josefin Sans"/>
                <a:sym typeface="Josefin Sans"/>
              </a:rPr>
              <a:t>Lưu đồ thuật toán</a:t>
            </a:r>
            <a:endParaRPr sz="1400" b="0" i="0" u="none" strike="noStrike" cap="none">
              <a:solidFill>
                <a:srgbClr val="000000"/>
              </a:solidFill>
              <a:latin typeface="Arial"/>
              <a:ea typeface="Arial"/>
              <a:cs typeface="Arial"/>
              <a:sym typeface="Arial"/>
            </a:endParaRPr>
          </a:p>
        </p:txBody>
      </p:sp>
      <p:pic>
        <p:nvPicPr>
          <p:cNvPr id="240" name="Google Shape;240;p45"/>
          <p:cNvPicPr preferRelativeResize="0"/>
          <p:nvPr/>
        </p:nvPicPr>
        <p:blipFill rotWithShape="1">
          <a:blip r:embed="rId3">
            <a:alphaModFix amt="19999"/>
          </a:blip>
          <a:srcRect/>
          <a:stretch/>
        </p:blipFill>
        <p:spPr>
          <a:xfrm rot="-8698564">
            <a:off x="-2337952" y="-3928601"/>
            <a:ext cx="8685195" cy="9000202"/>
          </a:xfrm>
          <a:prstGeom prst="rect">
            <a:avLst/>
          </a:prstGeom>
          <a:noFill/>
          <a:ln>
            <a:noFill/>
          </a:ln>
        </p:spPr>
      </p:pic>
      <p:sp>
        <p:nvSpPr>
          <p:cNvPr id="241" name="Google Shape;241;p45"/>
          <p:cNvSpPr txBox="1"/>
          <p:nvPr/>
        </p:nvSpPr>
        <p:spPr>
          <a:xfrm>
            <a:off x="17270103" y="9293450"/>
            <a:ext cx="7815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en-US" sz="3100" b="0" i="0" u="none" strike="noStrike" cap="none">
                <a:solidFill>
                  <a:srgbClr val="000000"/>
                </a:solidFill>
                <a:latin typeface="Calibri"/>
                <a:ea typeface="Calibri"/>
                <a:cs typeface="Calibri"/>
                <a:sym typeface="Calibri"/>
              </a:rPr>
              <a:t>10</a:t>
            </a:r>
            <a:endParaRPr sz="3100" b="0" i="0" u="none" strike="noStrike" cap="none">
              <a:solidFill>
                <a:srgbClr val="000000"/>
              </a:solidFill>
              <a:latin typeface="Calibri"/>
              <a:ea typeface="Calibri"/>
              <a:cs typeface="Calibri"/>
              <a:sym typeface="Calibri"/>
            </a:endParaRPr>
          </a:p>
        </p:txBody>
      </p:sp>
      <p:pic>
        <p:nvPicPr>
          <p:cNvPr id="242" name="Google Shape;242;p45" descr="K-means Clustering và mô hình RFM (P.1) - Big Data Uni"/>
          <p:cNvPicPr preferRelativeResize="0"/>
          <p:nvPr/>
        </p:nvPicPr>
        <p:blipFill rotWithShape="1">
          <a:blip r:embed="rId4">
            <a:alphaModFix/>
          </a:blip>
          <a:srcRect/>
          <a:stretch/>
        </p:blipFill>
        <p:spPr>
          <a:xfrm>
            <a:off x="746041" y="2621061"/>
            <a:ext cx="10142758" cy="6818774"/>
          </a:xfrm>
          <a:prstGeom prst="rect">
            <a:avLst/>
          </a:prstGeom>
          <a:noFill/>
          <a:ln>
            <a:noFill/>
          </a:ln>
        </p:spPr>
      </p:pic>
      <p:sp>
        <p:nvSpPr>
          <p:cNvPr id="243" name="Google Shape;243;p45"/>
          <p:cNvSpPr txBox="1"/>
          <p:nvPr/>
        </p:nvSpPr>
        <p:spPr>
          <a:xfrm>
            <a:off x="8545966" y="3237209"/>
            <a:ext cx="7838218" cy="2367315"/>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7000"/>
              </a:lnSpc>
              <a:spcBef>
                <a:spcPts val="0"/>
              </a:spcBef>
              <a:spcAft>
                <a:spcPts val="0"/>
              </a:spcAft>
              <a:buClr>
                <a:srgbClr val="000000"/>
              </a:buClr>
              <a:buSzPts val="1000"/>
              <a:buFont typeface="Noto Sans Symbols"/>
              <a:buChar char="∙"/>
            </a:pPr>
            <a:r>
              <a:rPr lang="en-US" sz="2800" b="1" i="0" u="none" strike="noStrike" cap="none">
                <a:solidFill>
                  <a:srgbClr val="000000"/>
                </a:solidFill>
                <a:latin typeface="Josefin Sans"/>
                <a:ea typeface="Josefin Sans"/>
                <a:cs typeface="Josefin Sans"/>
                <a:sym typeface="Josefin Sans"/>
              </a:rPr>
              <a:t>Đầu vào: </a:t>
            </a:r>
            <a:r>
              <a:rPr lang="en-US" sz="2800" b="0" i="0" u="none" strike="noStrike" cap="none">
                <a:solidFill>
                  <a:srgbClr val="000000"/>
                </a:solidFill>
                <a:latin typeface="Josefin Sans"/>
                <a:ea typeface="Josefin Sans"/>
                <a:cs typeface="Josefin Sans"/>
                <a:sym typeface="Josefin Sans"/>
              </a:rPr>
              <a:t>Dữ liệu X và số lượng cluster cần tìm K.</a:t>
            </a:r>
            <a:endParaRPr sz="2800" b="0" i="0" u="none" strike="noStrike" cap="none">
              <a:solidFill>
                <a:srgbClr val="000000"/>
              </a:solidFill>
              <a:latin typeface="Josefin Sans"/>
              <a:ea typeface="Josefin Sans"/>
              <a:cs typeface="Josefin Sans"/>
              <a:sym typeface="Josefin Sans"/>
            </a:endParaRPr>
          </a:p>
          <a:p>
            <a:pPr marL="342900" marR="0" lvl="0" indent="-342900" algn="just" rtl="0">
              <a:lnSpc>
                <a:spcPct val="107000"/>
              </a:lnSpc>
              <a:spcBef>
                <a:spcPts val="0"/>
              </a:spcBef>
              <a:spcAft>
                <a:spcPts val="0"/>
              </a:spcAft>
              <a:buClr>
                <a:srgbClr val="000000"/>
              </a:buClr>
              <a:buSzPts val="1000"/>
              <a:buFont typeface="Noto Sans Symbols"/>
              <a:buChar char="∙"/>
            </a:pPr>
            <a:r>
              <a:rPr lang="en-US" sz="2800" b="1" i="0" u="none" strike="noStrike" cap="none">
                <a:solidFill>
                  <a:srgbClr val="000000"/>
                </a:solidFill>
                <a:latin typeface="Josefin Sans"/>
                <a:ea typeface="Josefin Sans"/>
                <a:cs typeface="Josefin Sans"/>
                <a:sym typeface="Josefin Sans"/>
              </a:rPr>
              <a:t>Đầu ra: </a:t>
            </a:r>
            <a:r>
              <a:rPr lang="en-US" sz="2800" b="0" i="0" u="none" strike="noStrike" cap="none">
                <a:solidFill>
                  <a:srgbClr val="000000"/>
                </a:solidFill>
                <a:latin typeface="Josefin Sans"/>
                <a:ea typeface="Josefin Sans"/>
                <a:cs typeface="Josefin Sans"/>
                <a:sym typeface="Josefin Sans"/>
              </a:rPr>
              <a:t>Các center M và label vector cho từng điểm dữ liệu Y.</a:t>
            </a:r>
            <a:endParaRPr sz="2800" b="0" i="0" u="none" strike="noStrike" cap="none">
              <a:solidFill>
                <a:srgbClr val="000000"/>
              </a:solidFill>
              <a:latin typeface="Josefin Sans"/>
              <a:ea typeface="Josefin Sans"/>
              <a:cs typeface="Josefin Sans"/>
              <a:sym typeface="Josefin Sans"/>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Raleway Light"/>
              <a:ea typeface="Raleway Light"/>
              <a:cs typeface="Raleway Light"/>
              <a:sym typeface="Raleway Ligh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3">
                                            <p:txEl>
                                              <p:pRg st="0" end="0"/>
                                            </p:txEl>
                                          </p:spTgt>
                                        </p:tgtEl>
                                        <p:attrNameLst>
                                          <p:attrName>style.visibility</p:attrName>
                                        </p:attrNameLst>
                                      </p:cBhvr>
                                      <p:to>
                                        <p:strVal val="visible"/>
                                      </p:to>
                                    </p:set>
                                    <p:animEffect transition="in" filter="fade">
                                      <p:cBhvr>
                                        <p:cTn id="7" dur="500"/>
                                        <p:tgtEl>
                                          <p:spTgt spid="2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3">
                                            <p:txEl>
                                              <p:pRg st="1" end="1"/>
                                            </p:txEl>
                                          </p:spTgt>
                                        </p:tgtEl>
                                        <p:attrNameLst>
                                          <p:attrName>style.visibility</p:attrName>
                                        </p:attrNameLst>
                                      </p:cBhvr>
                                      <p:to>
                                        <p:strVal val="visible"/>
                                      </p:to>
                                    </p:set>
                                    <p:animEffect transition="in" filter="fade">
                                      <p:cBhvr>
                                        <p:cTn id="12" dur="500"/>
                                        <p:tgtEl>
                                          <p:spTgt spid="2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3">
                                            <p:txEl>
                                              <p:pRg st="2" end="2"/>
                                            </p:txEl>
                                          </p:spTgt>
                                        </p:tgtEl>
                                        <p:attrNameLst>
                                          <p:attrName>style.visibility</p:attrName>
                                        </p:attrNameLst>
                                      </p:cBhvr>
                                      <p:to>
                                        <p:strVal val="visible"/>
                                      </p:to>
                                    </p:set>
                                    <p:animEffect transition="in" filter="fade">
                                      <p:cBhvr>
                                        <p:cTn id="17" dur="500"/>
                                        <p:tgtEl>
                                          <p:spTgt spid="24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248" name="Google Shape;248;p9"/>
          <p:cNvPicPr preferRelativeResize="0"/>
          <p:nvPr/>
        </p:nvPicPr>
        <p:blipFill rotWithShape="1">
          <a:blip r:embed="rId3">
            <a:alphaModFix amt="19999"/>
          </a:blip>
          <a:srcRect/>
          <a:stretch/>
        </p:blipFill>
        <p:spPr>
          <a:xfrm rot="-2700000">
            <a:off x="15383789" y="-1356315"/>
            <a:ext cx="4603079" cy="4770030"/>
          </a:xfrm>
          <a:prstGeom prst="rect">
            <a:avLst/>
          </a:prstGeom>
          <a:noFill/>
          <a:ln>
            <a:noFill/>
          </a:ln>
        </p:spPr>
      </p:pic>
      <p:pic>
        <p:nvPicPr>
          <p:cNvPr id="249" name="Google Shape;249;p9"/>
          <p:cNvPicPr preferRelativeResize="0"/>
          <p:nvPr/>
        </p:nvPicPr>
        <p:blipFill rotWithShape="1">
          <a:blip r:embed="rId3">
            <a:alphaModFix amt="19999"/>
          </a:blip>
          <a:srcRect/>
          <a:stretch/>
        </p:blipFill>
        <p:spPr>
          <a:xfrm rot="-2887577">
            <a:off x="-1854659" y="5496079"/>
            <a:ext cx="5766719" cy="5975875"/>
          </a:xfrm>
          <a:prstGeom prst="rect">
            <a:avLst/>
          </a:prstGeom>
          <a:noFill/>
          <a:ln>
            <a:noFill/>
          </a:ln>
        </p:spPr>
      </p:pic>
      <p:pic>
        <p:nvPicPr>
          <p:cNvPr id="250" name="Google Shape;250;p9"/>
          <p:cNvPicPr preferRelativeResize="0"/>
          <p:nvPr/>
        </p:nvPicPr>
        <p:blipFill rotWithShape="1">
          <a:blip r:embed="rId3">
            <a:alphaModFix amt="19999"/>
          </a:blip>
          <a:srcRect/>
          <a:stretch/>
        </p:blipFill>
        <p:spPr>
          <a:xfrm rot="-8698564">
            <a:off x="-2337951" y="-3835556"/>
            <a:ext cx="8685195" cy="9000202"/>
          </a:xfrm>
          <a:prstGeom prst="rect">
            <a:avLst/>
          </a:prstGeom>
          <a:noFill/>
          <a:ln>
            <a:noFill/>
          </a:ln>
        </p:spPr>
      </p:pic>
      <p:pic>
        <p:nvPicPr>
          <p:cNvPr id="251" name="Google Shape;251;p9"/>
          <p:cNvPicPr preferRelativeResize="0"/>
          <p:nvPr/>
        </p:nvPicPr>
        <p:blipFill rotWithShape="1">
          <a:blip r:embed="rId4">
            <a:alphaModFix/>
          </a:blip>
          <a:srcRect l="2408" r="2396"/>
          <a:stretch/>
        </p:blipFill>
        <p:spPr>
          <a:xfrm>
            <a:off x="3212569" y="1190464"/>
            <a:ext cx="2389800" cy="2516400"/>
          </a:xfrm>
          <a:prstGeom prst="rect">
            <a:avLst/>
          </a:prstGeom>
          <a:noFill/>
          <a:ln w="9525" cap="flat" cmpd="sng">
            <a:solidFill>
              <a:schemeClr val="accent5"/>
            </a:solidFill>
            <a:prstDash val="solid"/>
            <a:round/>
            <a:headEnd type="none" w="sm" len="sm"/>
            <a:tailEnd type="none" w="sm" len="sm"/>
          </a:ln>
          <a:effectLst>
            <a:outerShdw blurRad="50800" dist="38100" dir="2700000" algn="tl" rotWithShape="0">
              <a:srgbClr val="000000">
                <a:alpha val="40000"/>
              </a:srgbClr>
            </a:outerShdw>
          </a:effectLst>
        </p:spPr>
      </p:pic>
      <p:pic>
        <p:nvPicPr>
          <p:cNvPr id="252" name="Google Shape;252;p9"/>
          <p:cNvPicPr preferRelativeResize="0"/>
          <p:nvPr/>
        </p:nvPicPr>
        <p:blipFill rotWithShape="1">
          <a:blip r:embed="rId5">
            <a:alphaModFix/>
          </a:blip>
          <a:srcRect l="2051" r="2051"/>
          <a:stretch/>
        </p:blipFill>
        <p:spPr>
          <a:xfrm>
            <a:off x="7949100" y="571500"/>
            <a:ext cx="2389800" cy="2516400"/>
          </a:xfrm>
          <a:prstGeom prst="rect">
            <a:avLst/>
          </a:prstGeom>
          <a:noFill/>
          <a:ln w="9525" cap="flat" cmpd="sng">
            <a:solidFill>
              <a:schemeClr val="accent5"/>
            </a:solidFill>
            <a:prstDash val="solid"/>
            <a:round/>
            <a:headEnd type="none" w="sm" len="sm"/>
            <a:tailEnd type="none" w="sm" len="sm"/>
          </a:ln>
          <a:effectLst>
            <a:outerShdw blurRad="50800" dist="38100" dir="2700000" algn="tl" rotWithShape="0">
              <a:srgbClr val="000000">
                <a:alpha val="40000"/>
              </a:srgbClr>
            </a:outerShdw>
          </a:effectLst>
        </p:spPr>
      </p:pic>
      <p:pic>
        <p:nvPicPr>
          <p:cNvPr id="253" name="Google Shape;253;p9"/>
          <p:cNvPicPr preferRelativeResize="0"/>
          <p:nvPr/>
        </p:nvPicPr>
        <p:blipFill rotWithShape="1">
          <a:blip r:embed="rId6">
            <a:alphaModFix/>
          </a:blip>
          <a:srcRect l="2821" r="2818"/>
          <a:stretch/>
        </p:blipFill>
        <p:spPr>
          <a:xfrm>
            <a:off x="12685631" y="1197095"/>
            <a:ext cx="2467739" cy="2516400"/>
          </a:xfrm>
          <a:prstGeom prst="rect">
            <a:avLst/>
          </a:prstGeom>
          <a:noFill/>
          <a:ln w="9525" cap="flat" cmpd="sng">
            <a:solidFill>
              <a:schemeClr val="accent5"/>
            </a:solidFill>
            <a:prstDash val="solid"/>
            <a:round/>
            <a:headEnd type="none" w="sm" len="sm"/>
            <a:tailEnd type="none" w="sm" len="sm"/>
          </a:ln>
          <a:effectLst>
            <a:outerShdw blurRad="50800" dist="38100" dir="2700000" algn="tl" rotWithShape="0">
              <a:srgbClr val="000000">
                <a:alpha val="40000"/>
              </a:srgbClr>
            </a:outerShdw>
          </a:effectLst>
        </p:spPr>
      </p:pic>
      <p:pic>
        <p:nvPicPr>
          <p:cNvPr id="254" name="Google Shape;254;p9"/>
          <p:cNvPicPr preferRelativeResize="0"/>
          <p:nvPr/>
        </p:nvPicPr>
        <p:blipFill rotWithShape="1">
          <a:blip r:embed="rId7">
            <a:alphaModFix/>
          </a:blip>
          <a:srcRect l="2516" r="2515"/>
          <a:stretch/>
        </p:blipFill>
        <p:spPr>
          <a:xfrm>
            <a:off x="12724600" y="4858072"/>
            <a:ext cx="2389800" cy="2516400"/>
          </a:xfrm>
          <a:prstGeom prst="rect">
            <a:avLst/>
          </a:prstGeom>
          <a:noFill/>
          <a:ln w="9525" cap="flat" cmpd="sng">
            <a:solidFill>
              <a:schemeClr val="accent5"/>
            </a:solidFill>
            <a:prstDash val="solid"/>
            <a:round/>
            <a:headEnd type="none" w="sm" len="sm"/>
            <a:tailEnd type="none" w="sm" len="sm"/>
          </a:ln>
          <a:effectLst>
            <a:outerShdw blurRad="50800" dist="38100" dir="2700000" algn="tl" rotWithShape="0">
              <a:srgbClr val="000000">
                <a:alpha val="40000"/>
              </a:srgbClr>
            </a:outerShdw>
          </a:effectLst>
        </p:spPr>
      </p:pic>
      <p:pic>
        <p:nvPicPr>
          <p:cNvPr id="255" name="Google Shape;255;p9"/>
          <p:cNvPicPr preferRelativeResize="0"/>
          <p:nvPr/>
        </p:nvPicPr>
        <p:blipFill rotWithShape="1">
          <a:blip r:embed="rId8">
            <a:alphaModFix/>
          </a:blip>
          <a:srcRect l="2669" r="2669"/>
          <a:stretch/>
        </p:blipFill>
        <p:spPr>
          <a:xfrm>
            <a:off x="7949100" y="5219639"/>
            <a:ext cx="2389800" cy="2516400"/>
          </a:xfrm>
          <a:prstGeom prst="rect">
            <a:avLst/>
          </a:prstGeom>
          <a:noFill/>
          <a:ln w="9525" cap="flat" cmpd="sng">
            <a:solidFill>
              <a:schemeClr val="accent5"/>
            </a:solidFill>
            <a:prstDash val="solid"/>
            <a:round/>
            <a:headEnd type="none" w="sm" len="sm"/>
            <a:tailEnd type="none" w="sm" len="sm"/>
          </a:ln>
          <a:effectLst>
            <a:outerShdw blurRad="50800" dist="38100" dir="2700000" algn="tl" rotWithShape="0">
              <a:srgbClr val="000000">
                <a:alpha val="40000"/>
              </a:srgbClr>
            </a:outerShdw>
          </a:effectLst>
        </p:spPr>
      </p:pic>
      <p:pic>
        <p:nvPicPr>
          <p:cNvPr id="256" name="Google Shape;256;p9"/>
          <p:cNvPicPr preferRelativeResize="0"/>
          <p:nvPr/>
        </p:nvPicPr>
        <p:blipFill rotWithShape="1">
          <a:blip r:embed="rId9">
            <a:alphaModFix/>
          </a:blip>
          <a:srcRect l="2207" r="2207"/>
          <a:stretch/>
        </p:blipFill>
        <p:spPr>
          <a:xfrm>
            <a:off x="3212569" y="4703891"/>
            <a:ext cx="2389800" cy="2516400"/>
          </a:xfrm>
          <a:prstGeom prst="rect">
            <a:avLst/>
          </a:prstGeom>
          <a:noFill/>
          <a:ln w="9525" cap="flat" cmpd="sng">
            <a:solidFill>
              <a:schemeClr val="accent5"/>
            </a:solidFill>
            <a:prstDash val="solid"/>
            <a:round/>
            <a:headEnd type="none" w="sm" len="sm"/>
            <a:tailEnd type="none" w="sm" len="sm"/>
          </a:ln>
          <a:effectLst>
            <a:outerShdw blurRad="50800" dist="38100" dir="2700000" algn="tl" rotWithShape="0">
              <a:srgbClr val="000000">
                <a:alpha val="40000"/>
              </a:srgbClr>
            </a:outerShdw>
          </a:effectLst>
        </p:spPr>
      </p:pic>
      <p:cxnSp>
        <p:nvCxnSpPr>
          <p:cNvPr id="257" name="Google Shape;257;p9"/>
          <p:cNvCxnSpPr>
            <a:stCxn id="251" idx="3"/>
            <a:endCxn id="252" idx="1"/>
          </p:cNvCxnSpPr>
          <p:nvPr/>
        </p:nvCxnSpPr>
        <p:spPr>
          <a:xfrm rot="10800000" flipH="1">
            <a:off x="5602369" y="1829764"/>
            <a:ext cx="2346600" cy="618900"/>
          </a:xfrm>
          <a:prstGeom prst="straightConnector1">
            <a:avLst/>
          </a:prstGeom>
          <a:noFill/>
          <a:ln w="9525" cap="flat" cmpd="sng">
            <a:solidFill>
              <a:schemeClr val="dk2"/>
            </a:solidFill>
            <a:prstDash val="solid"/>
            <a:round/>
            <a:headEnd type="none" w="sm" len="sm"/>
            <a:tailEnd type="triangle" w="med" len="med"/>
          </a:ln>
        </p:spPr>
      </p:cxnSp>
      <p:cxnSp>
        <p:nvCxnSpPr>
          <p:cNvPr id="258" name="Google Shape;258;p9"/>
          <p:cNvCxnSpPr>
            <a:stCxn id="252" idx="3"/>
            <a:endCxn id="253" idx="1"/>
          </p:cNvCxnSpPr>
          <p:nvPr/>
        </p:nvCxnSpPr>
        <p:spPr>
          <a:xfrm>
            <a:off x="10338900" y="1829700"/>
            <a:ext cx="2346600" cy="625500"/>
          </a:xfrm>
          <a:prstGeom prst="straightConnector1">
            <a:avLst/>
          </a:prstGeom>
          <a:noFill/>
          <a:ln w="9525" cap="flat" cmpd="sng">
            <a:solidFill>
              <a:schemeClr val="dk2"/>
            </a:solidFill>
            <a:prstDash val="solid"/>
            <a:round/>
            <a:headEnd type="none" w="sm" len="sm"/>
            <a:tailEnd type="triangle" w="med" len="med"/>
          </a:ln>
        </p:spPr>
      </p:cxnSp>
      <p:cxnSp>
        <p:nvCxnSpPr>
          <p:cNvPr id="259" name="Google Shape;259;p9"/>
          <p:cNvCxnSpPr>
            <a:stCxn id="253" idx="2"/>
            <a:endCxn id="254" idx="0"/>
          </p:cNvCxnSpPr>
          <p:nvPr/>
        </p:nvCxnSpPr>
        <p:spPr>
          <a:xfrm>
            <a:off x="13919501" y="3713495"/>
            <a:ext cx="0" cy="1144500"/>
          </a:xfrm>
          <a:prstGeom prst="straightConnector1">
            <a:avLst/>
          </a:prstGeom>
          <a:noFill/>
          <a:ln w="9525" cap="flat" cmpd="sng">
            <a:solidFill>
              <a:schemeClr val="dk2"/>
            </a:solidFill>
            <a:prstDash val="solid"/>
            <a:round/>
            <a:headEnd type="none" w="sm" len="sm"/>
            <a:tailEnd type="triangle" w="med" len="med"/>
          </a:ln>
        </p:spPr>
      </p:cxnSp>
      <p:cxnSp>
        <p:nvCxnSpPr>
          <p:cNvPr id="260" name="Google Shape;260;p9"/>
          <p:cNvCxnSpPr>
            <a:stCxn id="254" idx="1"/>
            <a:endCxn id="255" idx="3"/>
          </p:cNvCxnSpPr>
          <p:nvPr/>
        </p:nvCxnSpPr>
        <p:spPr>
          <a:xfrm flipH="1">
            <a:off x="10339000" y="6116272"/>
            <a:ext cx="2385600" cy="361500"/>
          </a:xfrm>
          <a:prstGeom prst="straightConnector1">
            <a:avLst/>
          </a:prstGeom>
          <a:noFill/>
          <a:ln w="9525" cap="flat" cmpd="sng">
            <a:solidFill>
              <a:schemeClr val="dk2"/>
            </a:solidFill>
            <a:prstDash val="solid"/>
            <a:round/>
            <a:headEnd type="none" w="sm" len="sm"/>
            <a:tailEnd type="triangle" w="med" len="med"/>
          </a:ln>
        </p:spPr>
      </p:cxnSp>
      <p:cxnSp>
        <p:nvCxnSpPr>
          <p:cNvPr id="261" name="Google Shape;261;p9"/>
          <p:cNvCxnSpPr>
            <a:stCxn id="255" idx="1"/>
            <a:endCxn id="256" idx="3"/>
          </p:cNvCxnSpPr>
          <p:nvPr/>
        </p:nvCxnSpPr>
        <p:spPr>
          <a:xfrm rot="10800000">
            <a:off x="5602500" y="5962139"/>
            <a:ext cx="2346600" cy="515700"/>
          </a:xfrm>
          <a:prstGeom prst="straightConnector1">
            <a:avLst/>
          </a:prstGeom>
          <a:noFill/>
          <a:ln w="9525" cap="flat" cmpd="sng">
            <a:solidFill>
              <a:schemeClr val="dk2"/>
            </a:solidFill>
            <a:prstDash val="solid"/>
            <a:round/>
            <a:headEnd type="none" w="sm" len="sm"/>
            <a:tailEnd type="triangle" w="med" len="med"/>
          </a:ln>
        </p:spPr>
      </p:cxnSp>
      <p:sp>
        <p:nvSpPr>
          <p:cNvPr id="262" name="Google Shape;262;p9"/>
          <p:cNvSpPr/>
          <p:nvPr/>
        </p:nvSpPr>
        <p:spPr>
          <a:xfrm>
            <a:off x="4692600" y="8210686"/>
            <a:ext cx="8902800" cy="1433400"/>
          </a:xfrm>
          <a:prstGeom prst="roundRect">
            <a:avLst>
              <a:gd name="adj" fmla="val 16667"/>
            </a:avLst>
          </a:prstGeom>
          <a:solidFill>
            <a:schemeClr val="accent6"/>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dk1"/>
              </a:solidFill>
              <a:latin typeface="Calibri"/>
              <a:ea typeface="Calibri"/>
              <a:cs typeface="Calibri"/>
              <a:sym typeface="Calibri"/>
            </a:endParaRPr>
          </a:p>
        </p:txBody>
      </p:sp>
      <p:sp>
        <p:nvSpPr>
          <p:cNvPr id="263" name="Google Shape;263;p9"/>
          <p:cNvSpPr txBox="1"/>
          <p:nvPr/>
        </p:nvSpPr>
        <p:spPr>
          <a:xfrm>
            <a:off x="4902870" y="8452965"/>
            <a:ext cx="8781600" cy="1169490"/>
          </a:xfrm>
          <a:prstGeom prst="rect">
            <a:avLst/>
          </a:prstGeom>
          <a:noFill/>
          <a:ln>
            <a:noFill/>
          </a:ln>
        </p:spPr>
        <p:txBody>
          <a:bodyPr spcFirstLastPara="1" wrap="square" lIns="182850" tIns="182850" rIns="182850" bIns="182850" anchor="t" anchorCtr="0">
            <a:spAutoFit/>
          </a:bodyPr>
          <a:lstStyle/>
          <a:p>
            <a:pPr marL="0" marR="0" lvl="0" indent="0" algn="ctr" rtl="0">
              <a:lnSpc>
                <a:spcPct val="100000"/>
              </a:lnSpc>
              <a:spcBef>
                <a:spcPts val="0"/>
              </a:spcBef>
              <a:spcAft>
                <a:spcPts val="0"/>
              </a:spcAft>
              <a:buClr>
                <a:srgbClr val="000000"/>
              </a:buClr>
              <a:buSzPts val="2600"/>
              <a:buFont typeface="Arial"/>
              <a:buNone/>
            </a:pPr>
            <a:r>
              <a:rPr lang="en-US" sz="2600" b="0" i="0" u="none" strike="noStrike" cap="none">
                <a:solidFill>
                  <a:schemeClr val="dk1"/>
                </a:solidFill>
                <a:latin typeface="Josefin Sans"/>
                <a:ea typeface="Josefin Sans"/>
                <a:cs typeface="Josefin Sans"/>
                <a:sym typeface="Josefin Sans"/>
              </a:rPr>
              <a:t>Quá trình này sẽ dừng khi sau khi dữ liệu sau khi phân cụm lại không thay đổi gì so với lần trước</a:t>
            </a:r>
            <a:endParaRPr sz="3400" b="0" i="0" u="none" strike="noStrike" cap="none">
              <a:solidFill>
                <a:schemeClr val="dk1"/>
              </a:solidFill>
              <a:latin typeface="Josefin Sans"/>
              <a:ea typeface="Josefin Sans"/>
              <a:cs typeface="Josefin Sans"/>
              <a:sym typeface="Josefin Sans"/>
            </a:endParaRPr>
          </a:p>
        </p:txBody>
      </p:sp>
      <p:sp>
        <p:nvSpPr>
          <p:cNvPr id="264" name="Google Shape;264;p9"/>
          <p:cNvSpPr txBox="1"/>
          <p:nvPr/>
        </p:nvSpPr>
        <p:spPr>
          <a:xfrm>
            <a:off x="17270091" y="9293443"/>
            <a:ext cx="802755" cy="66168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en-US" sz="3100" dirty="0">
                <a:latin typeface="Calibri"/>
                <a:ea typeface="Calibri"/>
                <a:cs typeface="Calibri"/>
                <a:sym typeface="Calibri"/>
              </a:rPr>
              <a:t>11</a:t>
            </a:r>
            <a:endParaRPr sz="3100" b="0" i="0" u="none" strike="noStrike" cap="none" dirty="0">
              <a:solidFill>
                <a:srgbClr val="000000"/>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1"/>
                                        </p:tgtEl>
                                        <p:attrNameLst>
                                          <p:attrName>style.visibility</p:attrName>
                                        </p:attrNameLst>
                                      </p:cBhvr>
                                      <p:to>
                                        <p:strVal val="visible"/>
                                      </p:to>
                                    </p:set>
                                    <p:animEffect transition="in" filter="fade">
                                      <p:cBhvr>
                                        <p:cTn id="7" dur="500"/>
                                        <p:tgtEl>
                                          <p:spTgt spid="2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7"/>
                                        </p:tgtEl>
                                        <p:attrNameLst>
                                          <p:attrName>style.visibility</p:attrName>
                                        </p:attrNameLst>
                                      </p:cBhvr>
                                      <p:to>
                                        <p:strVal val="visible"/>
                                      </p:to>
                                    </p:set>
                                    <p:animEffect transition="in" filter="fade">
                                      <p:cBhvr>
                                        <p:cTn id="12" dur="500"/>
                                        <p:tgtEl>
                                          <p:spTgt spid="257"/>
                                        </p:tgtEl>
                                      </p:cBhvr>
                                    </p:animEffect>
                                  </p:childTnLst>
                                </p:cTn>
                              </p:par>
                              <p:par>
                                <p:cTn id="13" presetID="10" presetClass="entr" presetSubtype="0" fill="hold" nodeType="withEffect">
                                  <p:stCondLst>
                                    <p:cond delay="0"/>
                                  </p:stCondLst>
                                  <p:childTnLst>
                                    <p:set>
                                      <p:cBhvr>
                                        <p:cTn id="14" dur="1" fill="hold">
                                          <p:stCondLst>
                                            <p:cond delay="0"/>
                                          </p:stCondLst>
                                        </p:cTn>
                                        <p:tgtEl>
                                          <p:spTgt spid="252"/>
                                        </p:tgtEl>
                                        <p:attrNameLst>
                                          <p:attrName>style.visibility</p:attrName>
                                        </p:attrNameLst>
                                      </p:cBhvr>
                                      <p:to>
                                        <p:strVal val="visible"/>
                                      </p:to>
                                    </p:set>
                                    <p:animEffect transition="in" filter="fade">
                                      <p:cBhvr>
                                        <p:cTn id="15" dur="500"/>
                                        <p:tgtEl>
                                          <p:spTgt spid="25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58"/>
                                        </p:tgtEl>
                                        <p:attrNameLst>
                                          <p:attrName>style.visibility</p:attrName>
                                        </p:attrNameLst>
                                      </p:cBhvr>
                                      <p:to>
                                        <p:strVal val="visible"/>
                                      </p:to>
                                    </p:set>
                                    <p:animEffect transition="in" filter="fade">
                                      <p:cBhvr>
                                        <p:cTn id="20" dur="500"/>
                                        <p:tgtEl>
                                          <p:spTgt spid="258"/>
                                        </p:tgtEl>
                                      </p:cBhvr>
                                    </p:animEffect>
                                  </p:childTnLst>
                                </p:cTn>
                              </p:par>
                              <p:par>
                                <p:cTn id="21" presetID="10" presetClass="entr" presetSubtype="0" fill="hold" nodeType="withEffect">
                                  <p:stCondLst>
                                    <p:cond delay="0"/>
                                  </p:stCondLst>
                                  <p:childTnLst>
                                    <p:set>
                                      <p:cBhvr>
                                        <p:cTn id="22" dur="1" fill="hold">
                                          <p:stCondLst>
                                            <p:cond delay="0"/>
                                          </p:stCondLst>
                                        </p:cTn>
                                        <p:tgtEl>
                                          <p:spTgt spid="253"/>
                                        </p:tgtEl>
                                        <p:attrNameLst>
                                          <p:attrName>style.visibility</p:attrName>
                                        </p:attrNameLst>
                                      </p:cBhvr>
                                      <p:to>
                                        <p:strVal val="visible"/>
                                      </p:to>
                                    </p:set>
                                    <p:animEffect transition="in" filter="fade">
                                      <p:cBhvr>
                                        <p:cTn id="23" dur="500"/>
                                        <p:tgtEl>
                                          <p:spTgt spid="25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9"/>
                                        </p:tgtEl>
                                        <p:attrNameLst>
                                          <p:attrName>style.visibility</p:attrName>
                                        </p:attrNameLst>
                                      </p:cBhvr>
                                      <p:to>
                                        <p:strVal val="visible"/>
                                      </p:to>
                                    </p:set>
                                    <p:animEffect transition="in" filter="fade">
                                      <p:cBhvr>
                                        <p:cTn id="28" dur="500"/>
                                        <p:tgtEl>
                                          <p:spTgt spid="259"/>
                                        </p:tgtEl>
                                      </p:cBhvr>
                                    </p:animEffect>
                                  </p:childTnLst>
                                </p:cTn>
                              </p:par>
                              <p:par>
                                <p:cTn id="29" presetID="10" presetClass="entr" presetSubtype="0" fill="hold" nodeType="withEffect">
                                  <p:stCondLst>
                                    <p:cond delay="0"/>
                                  </p:stCondLst>
                                  <p:childTnLst>
                                    <p:set>
                                      <p:cBhvr>
                                        <p:cTn id="30" dur="1" fill="hold">
                                          <p:stCondLst>
                                            <p:cond delay="0"/>
                                          </p:stCondLst>
                                        </p:cTn>
                                        <p:tgtEl>
                                          <p:spTgt spid="254"/>
                                        </p:tgtEl>
                                        <p:attrNameLst>
                                          <p:attrName>style.visibility</p:attrName>
                                        </p:attrNameLst>
                                      </p:cBhvr>
                                      <p:to>
                                        <p:strVal val="visible"/>
                                      </p:to>
                                    </p:set>
                                    <p:animEffect transition="in" filter="fade">
                                      <p:cBhvr>
                                        <p:cTn id="31" dur="500"/>
                                        <p:tgtEl>
                                          <p:spTgt spid="25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60"/>
                                        </p:tgtEl>
                                        <p:attrNameLst>
                                          <p:attrName>style.visibility</p:attrName>
                                        </p:attrNameLst>
                                      </p:cBhvr>
                                      <p:to>
                                        <p:strVal val="visible"/>
                                      </p:to>
                                    </p:set>
                                    <p:animEffect transition="in" filter="fade">
                                      <p:cBhvr>
                                        <p:cTn id="36" dur="500"/>
                                        <p:tgtEl>
                                          <p:spTgt spid="260"/>
                                        </p:tgtEl>
                                      </p:cBhvr>
                                    </p:animEffect>
                                  </p:childTnLst>
                                </p:cTn>
                              </p:par>
                              <p:par>
                                <p:cTn id="37" presetID="10" presetClass="entr" presetSubtype="0" fill="hold" nodeType="withEffect">
                                  <p:stCondLst>
                                    <p:cond delay="0"/>
                                  </p:stCondLst>
                                  <p:childTnLst>
                                    <p:set>
                                      <p:cBhvr>
                                        <p:cTn id="38" dur="1" fill="hold">
                                          <p:stCondLst>
                                            <p:cond delay="0"/>
                                          </p:stCondLst>
                                        </p:cTn>
                                        <p:tgtEl>
                                          <p:spTgt spid="255"/>
                                        </p:tgtEl>
                                        <p:attrNameLst>
                                          <p:attrName>style.visibility</p:attrName>
                                        </p:attrNameLst>
                                      </p:cBhvr>
                                      <p:to>
                                        <p:strVal val="visible"/>
                                      </p:to>
                                    </p:set>
                                    <p:animEffect transition="in" filter="fade">
                                      <p:cBhvr>
                                        <p:cTn id="39" dur="500"/>
                                        <p:tgtEl>
                                          <p:spTgt spid="25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61"/>
                                        </p:tgtEl>
                                        <p:attrNameLst>
                                          <p:attrName>style.visibility</p:attrName>
                                        </p:attrNameLst>
                                      </p:cBhvr>
                                      <p:to>
                                        <p:strVal val="visible"/>
                                      </p:to>
                                    </p:set>
                                    <p:animEffect transition="in" filter="fade">
                                      <p:cBhvr>
                                        <p:cTn id="44" dur="500"/>
                                        <p:tgtEl>
                                          <p:spTgt spid="261"/>
                                        </p:tgtEl>
                                      </p:cBhvr>
                                    </p:animEffect>
                                  </p:childTnLst>
                                </p:cTn>
                              </p:par>
                              <p:par>
                                <p:cTn id="45" presetID="10" presetClass="entr" presetSubtype="0" fill="hold" nodeType="withEffect">
                                  <p:stCondLst>
                                    <p:cond delay="0"/>
                                  </p:stCondLst>
                                  <p:childTnLst>
                                    <p:set>
                                      <p:cBhvr>
                                        <p:cTn id="46" dur="1" fill="hold">
                                          <p:stCondLst>
                                            <p:cond delay="0"/>
                                          </p:stCondLst>
                                        </p:cTn>
                                        <p:tgtEl>
                                          <p:spTgt spid="256"/>
                                        </p:tgtEl>
                                        <p:attrNameLst>
                                          <p:attrName>style.visibility</p:attrName>
                                        </p:attrNameLst>
                                      </p:cBhvr>
                                      <p:to>
                                        <p:strVal val="visible"/>
                                      </p:to>
                                    </p:set>
                                    <p:animEffect transition="in" filter="fade">
                                      <p:cBhvr>
                                        <p:cTn id="47" dur="500"/>
                                        <p:tgtEl>
                                          <p:spTgt spid="25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62"/>
                                        </p:tgtEl>
                                        <p:attrNameLst>
                                          <p:attrName>style.visibility</p:attrName>
                                        </p:attrNameLst>
                                      </p:cBhvr>
                                      <p:to>
                                        <p:strVal val="visible"/>
                                      </p:to>
                                    </p:set>
                                    <p:animEffect transition="in" filter="fade">
                                      <p:cBhvr>
                                        <p:cTn id="52" dur="500"/>
                                        <p:tgtEl>
                                          <p:spTgt spid="262"/>
                                        </p:tgtEl>
                                      </p:cBhvr>
                                    </p:animEffect>
                                  </p:childTnLst>
                                </p:cTn>
                              </p:par>
                              <p:par>
                                <p:cTn id="53" presetID="10" presetClass="entr" presetSubtype="0" fill="hold" nodeType="withEffect">
                                  <p:stCondLst>
                                    <p:cond delay="0"/>
                                  </p:stCondLst>
                                  <p:childTnLst>
                                    <p:set>
                                      <p:cBhvr>
                                        <p:cTn id="54" dur="1" fill="hold">
                                          <p:stCondLst>
                                            <p:cond delay="0"/>
                                          </p:stCondLst>
                                        </p:cTn>
                                        <p:tgtEl>
                                          <p:spTgt spid="263"/>
                                        </p:tgtEl>
                                        <p:attrNameLst>
                                          <p:attrName>style.visibility</p:attrName>
                                        </p:attrNameLst>
                                      </p:cBhvr>
                                      <p:to>
                                        <p:strVal val="visible"/>
                                      </p:to>
                                    </p:set>
                                    <p:animEffect transition="in" filter="fade">
                                      <p:cBhvr>
                                        <p:cTn id="55" dur="500"/>
                                        <p:tgtEl>
                                          <p:spTgt spid="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p10"/>
          <p:cNvPicPr preferRelativeResize="0"/>
          <p:nvPr/>
        </p:nvPicPr>
        <p:blipFill rotWithShape="1">
          <a:blip r:embed="rId3">
            <a:alphaModFix amt="19999"/>
          </a:blip>
          <a:srcRect/>
          <a:stretch/>
        </p:blipFill>
        <p:spPr>
          <a:xfrm rot="-2700000">
            <a:off x="15383789" y="-1356315"/>
            <a:ext cx="4603079" cy="4770030"/>
          </a:xfrm>
          <a:prstGeom prst="rect">
            <a:avLst/>
          </a:prstGeom>
          <a:noFill/>
          <a:ln>
            <a:noFill/>
          </a:ln>
        </p:spPr>
      </p:pic>
      <p:pic>
        <p:nvPicPr>
          <p:cNvPr id="270" name="Google Shape;270;p10"/>
          <p:cNvPicPr preferRelativeResize="0"/>
          <p:nvPr/>
        </p:nvPicPr>
        <p:blipFill rotWithShape="1">
          <a:blip r:embed="rId3">
            <a:alphaModFix amt="19999"/>
          </a:blip>
          <a:srcRect/>
          <a:stretch/>
        </p:blipFill>
        <p:spPr>
          <a:xfrm rot="-2887577">
            <a:off x="-1854659" y="5496079"/>
            <a:ext cx="5766719" cy="5975875"/>
          </a:xfrm>
          <a:prstGeom prst="rect">
            <a:avLst/>
          </a:prstGeom>
          <a:noFill/>
          <a:ln>
            <a:noFill/>
          </a:ln>
        </p:spPr>
      </p:pic>
      <p:sp>
        <p:nvSpPr>
          <p:cNvPr id="271" name="Google Shape;271;p10"/>
          <p:cNvSpPr txBox="1"/>
          <p:nvPr/>
        </p:nvSpPr>
        <p:spPr>
          <a:xfrm>
            <a:off x="1076125" y="3859037"/>
            <a:ext cx="6477400" cy="548674"/>
          </a:xfrm>
          <a:prstGeom prst="rect">
            <a:avLst/>
          </a:prstGeom>
          <a:noFill/>
          <a:ln>
            <a:noFill/>
          </a:ln>
        </p:spPr>
        <p:txBody>
          <a:bodyPr spcFirstLastPara="1" wrap="square" lIns="0" tIns="0" rIns="0" bIns="0" anchor="t" anchorCtr="0">
            <a:spAutoFit/>
          </a:bodyPr>
          <a:lstStyle/>
          <a:p>
            <a:pPr marL="0" marR="0" lvl="0" indent="0" algn="ctr" rtl="0">
              <a:lnSpc>
                <a:spcPct val="120033"/>
              </a:lnSpc>
              <a:spcBef>
                <a:spcPts val="0"/>
              </a:spcBef>
              <a:spcAft>
                <a:spcPts val="0"/>
              </a:spcAft>
              <a:buClr>
                <a:srgbClr val="000000"/>
              </a:buClr>
              <a:buSzPts val="3599"/>
              <a:buFont typeface="Arial"/>
              <a:buNone/>
            </a:pPr>
            <a:r>
              <a:rPr lang="en-US" sz="3599" b="0" i="0" u="none" strike="noStrike" cap="none">
                <a:solidFill>
                  <a:schemeClr val="dk1"/>
                </a:solidFill>
                <a:latin typeface="Josefin Sans"/>
                <a:ea typeface="Josefin Sans"/>
                <a:cs typeface="Josefin Sans"/>
                <a:sym typeface="Josefin Sans"/>
              </a:rPr>
              <a:t>ƯU ĐIỂM</a:t>
            </a:r>
            <a:endParaRPr sz="1400" b="0" i="0" u="none" strike="noStrike" cap="none">
              <a:solidFill>
                <a:srgbClr val="000000"/>
              </a:solidFill>
              <a:latin typeface="Arial"/>
              <a:ea typeface="Arial"/>
              <a:cs typeface="Arial"/>
              <a:sym typeface="Arial"/>
            </a:endParaRPr>
          </a:p>
        </p:txBody>
      </p:sp>
      <p:sp>
        <p:nvSpPr>
          <p:cNvPr id="272" name="Google Shape;272;p10"/>
          <p:cNvSpPr txBox="1"/>
          <p:nvPr/>
        </p:nvSpPr>
        <p:spPr>
          <a:xfrm>
            <a:off x="1076125" y="4727674"/>
            <a:ext cx="6477400" cy="1472208"/>
          </a:xfrm>
          <a:prstGeom prst="rect">
            <a:avLst/>
          </a:prstGeom>
          <a:noFill/>
          <a:ln>
            <a:noFill/>
          </a:ln>
        </p:spPr>
        <p:txBody>
          <a:bodyPr spcFirstLastPara="1" wrap="square" lIns="0" tIns="0" rIns="0" bIns="0" anchor="t" anchorCtr="0">
            <a:spAutoFit/>
          </a:bodyPr>
          <a:lstStyle/>
          <a:p>
            <a:pPr marL="561341" marR="0" lvl="1" indent="-280668" algn="l" rtl="0">
              <a:lnSpc>
                <a:spcPct val="150000"/>
              </a:lnSpc>
              <a:spcBef>
                <a:spcPts val="0"/>
              </a:spcBef>
              <a:spcAft>
                <a:spcPts val="0"/>
              </a:spcAft>
              <a:buClr>
                <a:schemeClr val="dk1"/>
              </a:buClr>
              <a:buSzPts val="2600"/>
              <a:buFont typeface="Arial"/>
              <a:buChar char="•"/>
            </a:pPr>
            <a:r>
              <a:rPr lang="en-US" sz="2600" b="0" i="0" u="none" strike="noStrike" cap="none">
                <a:solidFill>
                  <a:schemeClr val="dk1"/>
                </a:solidFill>
                <a:latin typeface="Josefin Sans"/>
                <a:ea typeface="Josefin Sans"/>
                <a:cs typeface="Josefin Sans"/>
                <a:sym typeface="Josefin Sans"/>
              </a:rPr>
              <a:t>Dễ dàng cài đặt và sử dụng</a:t>
            </a:r>
            <a:endParaRPr sz="2600" b="0" i="0" u="none" strike="noStrike" cap="none">
              <a:solidFill>
                <a:schemeClr val="dk1"/>
              </a:solidFill>
              <a:latin typeface="Josefin Sans"/>
              <a:ea typeface="Josefin Sans"/>
              <a:cs typeface="Josefin Sans"/>
              <a:sym typeface="Josefin Sans"/>
            </a:endParaRPr>
          </a:p>
          <a:p>
            <a:pPr marL="561341" marR="0" lvl="1" indent="-280668" algn="l" rtl="0">
              <a:lnSpc>
                <a:spcPct val="150000"/>
              </a:lnSpc>
              <a:spcBef>
                <a:spcPts val="0"/>
              </a:spcBef>
              <a:spcAft>
                <a:spcPts val="0"/>
              </a:spcAft>
              <a:buClr>
                <a:schemeClr val="dk1"/>
              </a:buClr>
              <a:buSzPts val="2600"/>
              <a:buFont typeface="Arial"/>
              <a:buChar char="•"/>
            </a:pPr>
            <a:r>
              <a:rPr lang="en-US" sz="2600" b="0" i="0" u="none" strike="noStrike" cap="none">
                <a:solidFill>
                  <a:schemeClr val="dk1"/>
                </a:solidFill>
                <a:latin typeface="Josefin Sans"/>
                <a:ea typeface="Josefin Sans"/>
                <a:cs typeface="Josefin Sans"/>
                <a:sym typeface="Josefin Sans"/>
              </a:rPr>
              <a:t>Hoạt động tốt đối với hình ảnh có các mảng màu tách biệt</a:t>
            </a:r>
            <a:endParaRPr sz="2600" b="0" i="0" u="none" strike="noStrike" cap="none">
              <a:solidFill>
                <a:schemeClr val="dk1"/>
              </a:solidFill>
              <a:latin typeface="Josefin Sans"/>
              <a:ea typeface="Josefin Sans"/>
              <a:cs typeface="Josefin Sans"/>
              <a:sym typeface="Josefin Sans"/>
            </a:endParaRPr>
          </a:p>
        </p:txBody>
      </p:sp>
      <p:sp>
        <p:nvSpPr>
          <p:cNvPr id="273" name="Google Shape;273;p10"/>
          <p:cNvSpPr txBox="1"/>
          <p:nvPr/>
        </p:nvSpPr>
        <p:spPr>
          <a:xfrm>
            <a:off x="10734475" y="3859037"/>
            <a:ext cx="6477400" cy="548674"/>
          </a:xfrm>
          <a:prstGeom prst="rect">
            <a:avLst/>
          </a:prstGeom>
          <a:noFill/>
          <a:ln>
            <a:noFill/>
          </a:ln>
        </p:spPr>
        <p:txBody>
          <a:bodyPr spcFirstLastPara="1" wrap="square" lIns="0" tIns="0" rIns="0" bIns="0" anchor="t" anchorCtr="0">
            <a:spAutoFit/>
          </a:bodyPr>
          <a:lstStyle/>
          <a:p>
            <a:pPr marL="0" marR="0" lvl="0" indent="0" algn="ctr" rtl="0">
              <a:lnSpc>
                <a:spcPct val="120033"/>
              </a:lnSpc>
              <a:spcBef>
                <a:spcPts val="0"/>
              </a:spcBef>
              <a:spcAft>
                <a:spcPts val="0"/>
              </a:spcAft>
              <a:buClr>
                <a:srgbClr val="000000"/>
              </a:buClr>
              <a:buSzPts val="3599"/>
              <a:buFont typeface="Arial"/>
              <a:buNone/>
            </a:pPr>
            <a:r>
              <a:rPr lang="en-US" sz="3599" b="0" i="0" u="none" strike="noStrike" cap="none">
                <a:solidFill>
                  <a:schemeClr val="dk1"/>
                </a:solidFill>
                <a:latin typeface="Josefin Sans"/>
                <a:ea typeface="Josefin Sans"/>
                <a:cs typeface="Josefin Sans"/>
                <a:sym typeface="Josefin Sans"/>
              </a:rPr>
              <a:t>HẠN CHẾ</a:t>
            </a:r>
            <a:endParaRPr sz="1400" b="0" i="0" u="none" strike="noStrike" cap="none">
              <a:solidFill>
                <a:srgbClr val="000000"/>
              </a:solidFill>
              <a:latin typeface="Arial"/>
              <a:ea typeface="Arial"/>
              <a:cs typeface="Arial"/>
              <a:sym typeface="Arial"/>
            </a:endParaRPr>
          </a:p>
        </p:txBody>
      </p:sp>
      <p:sp>
        <p:nvSpPr>
          <p:cNvPr id="274" name="Google Shape;274;p10"/>
          <p:cNvSpPr txBox="1"/>
          <p:nvPr/>
        </p:nvSpPr>
        <p:spPr>
          <a:xfrm>
            <a:off x="10558716" y="4737199"/>
            <a:ext cx="6423000" cy="4563300"/>
          </a:xfrm>
          <a:prstGeom prst="rect">
            <a:avLst/>
          </a:prstGeom>
          <a:noFill/>
          <a:ln>
            <a:noFill/>
          </a:ln>
        </p:spPr>
        <p:txBody>
          <a:bodyPr spcFirstLastPara="1" wrap="square" lIns="0" tIns="0" rIns="0" bIns="0" anchor="t" anchorCtr="0">
            <a:spAutoFit/>
          </a:bodyPr>
          <a:lstStyle/>
          <a:p>
            <a:pPr marL="556638" marR="0" lvl="1" indent="-278319" algn="l" rtl="0">
              <a:lnSpc>
                <a:spcPct val="150000"/>
              </a:lnSpc>
              <a:spcBef>
                <a:spcPts val="0"/>
              </a:spcBef>
              <a:spcAft>
                <a:spcPts val="0"/>
              </a:spcAft>
              <a:buClr>
                <a:schemeClr val="dk1"/>
              </a:buClr>
              <a:buSzPts val="2578"/>
              <a:buFont typeface="Arial"/>
              <a:buChar char="•"/>
            </a:pPr>
            <a:r>
              <a:rPr lang="en-US" sz="2578" b="0" i="0" u="none" strike="noStrike" cap="none">
                <a:solidFill>
                  <a:schemeClr val="dk1"/>
                </a:solidFill>
                <a:latin typeface="Josefin Sans"/>
                <a:ea typeface="Josefin Sans"/>
                <a:cs typeface="Josefin Sans"/>
                <a:sym typeface="Josefin Sans"/>
              </a:rPr>
              <a:t>Centroid khởi tạo ban đầu mà quá lệch so với centroid cụm thì kết quả phân cụm không cao</a:t>
            </a:r>
            <a:endParaRPr sz="2578" b="0" i="0" u="none" strike="noStrike" cap="none">
              <a:solidFill>
                <a:schemeClr val="dk1"/>
              </a:solidFill>
              <a:latin typeface="Josefin Sans"/>
              <a:ea typeface="Josefin Sans"/>
              <a:cs typeface="Josefin Sans"/>
              <a:sym typeface="Josefin Sans"/>
            </a:endParaRPr>
          </a:p>
          <a:p>
            <a:pPr marL="556638" marR="0" lvl="1" indent="-278319" algn="l" rtl="0">
              <a:lnSpc>
                <a:spcPct val="150000"/>
              </a:lnSpc>
              <a:spcBef>
                <a:spcPts val="0"/>
              </a:spcBef>
              <a:spcAft>
                <a:spcPts val="0"/>
              </a:spcAft>
              <a:buClr>
                <a:schemeClr val="dk1"/>
              </a:buClr>
              <a:buSzPts val="2578"/>
              <a:buFont typeface="Arial"/>
              <a:buChar char="•"/>
            </a:pPr>
            <a:r>
              <a:rPr lang="en-US" sz="2578" b="0" i="0" u="none" strike="noStrike" cap="none">
                <a:solidFill>
                  <a:schemeClr val="dk1"/>
                </a:solidFill>
                <a:latin typeface="Josefin Sans"/>
                <a:ea typeface="Josefin Sans"/>
                <a:cs typeface="Josefin Sans"/>
                <a:sym typeface="Josefin Sans"/>
              </a:rPr>
              <a:t>Khi hệ số k lớn và số vòng lặp lớn thì thuật toán chạy chậm rõ rệt</a:t>
            </a:r>
            <a:endParaRPr sz="2578" b="0" i="0" u="none" strike="noStrike" cap="none">
              <a:solidFill>
                <a:schemeClr val="dk1"/>
              </a:solidFill>
              <a:latin typeface="Josefin Sans"/>
              <a:ea typeface="Josefin Sans"/>
              <a:cs typeface="Josefin Sans"/>
              <a:sym typeface="Josefin Sans"/>
            </a:endParaRPr>
          </a:p>
          <a:p>
            <a:pPr marL="556637" marR="0" lvl="1" indent="-278318" algn="l" rtl="0">
              <a:lnSpc>
                <a:spcPct val="150000"/>
              </a:lnSpc>
              <a:spcBef>
                <a:spcPts val="0"/>
              </a:spcBef>
              <a:spcAft>
                <a:spcPts val="0"/>
              </a:spcAft>
              <a:buClr>
                <a:schemeClr val="dk1"/>
              </a:buClr>
              <a:buSzPts val="2578"/>
              <a:buFont typeface="Arial"/>
              <a:buChar char="•"/>
            </a:pPr>
            <a:r>
              <a:rPr lang="en-US" sz="2578" b="0" i="0" u="none" strike="noStrike" cap="none">
                <a:solidFill>
                  <a:schemeClr val="dk1"/>
                </a:solidFill>
                <a:latin typeface="Josefin Sans"/>
                <a:ea typeface="Josefin Sans"/>
                <a:cs typeface="Josefin Sans"/>
                <a:sym typeface="Josefin Sans"/>
              </a:rPr>
              <a:t>Đối với hình ảnh có nhiều mảng màu lẫn lộn thì thuật toán hoạt động kém hiệu quả</a:t>
            </a:r>
            <a:endParaRPr sz="2578" b="0" i="0" u="none" strike="noStrike" cap="none">
              <a:solidFill>
                <a:schemeClr val="dk1"/>
              </a:solidFill>
              <a:latin typeface="Josefin Sans"/>
              <a:ea typeface="Josefin Sans"/>
              <a:cs typeface="Josefin Sans"/>
              <a:sym typeface="Josefin Sans"/>
            </a:endParaRPr>
          </a:p>
        </p:txBody>
      </p:sp>
      <p:sp>
        <p:nvSpPr>
          <p:cNvPr id="275" name="Google Shape;275;p10"/>
          <p:cNvSpPr txBox="1"/>
          <p:nvPr/>
        </p:nvSpPr>
        <p:spPr>
          <a:xfrm>
            <a:off x="1076125" y="1085850"/>
            <a:ext cx="9482591" cy="1009650"/>
          </a:xfrm>
          <a:prstGeom prst="rect">
            <a:avLst/>
          </a:prstGeom>
          <a:noFill/>
          <a:ln>
            <a:noFill/>
          </a:ln>
        </p:spPr>
        <p:txBody>
          <a:bodyPr spcFirstLastPara="1" wrap="square" lIns="0" tIns="0" rIns="0" bIns="0" anchor="t" anchorCtr="0">
            <a:spAutoFit/>
          </a:bodyPr>
          <a:lstStyle/>
          <a:p>
            <a:pPr marL="0" marR="0" lvl="0" indent="0" algn="just" rtl="0">
              <a:lnSpc>
                <a:spcPct val="111001"/>
              </a:lnSpc>
              <a:spcBef>
                <a:spcPts val="0"/>
              </a:spcBef>
              <a:spcAft>
                <a:spcPts val="0"/>
              </a:spcAft>
              <a:buClr>
                <a:srgbClr val="000000"/>
              </a:buClr>
              <a:buSzPts val="6999"/>
              <a:buFont typeface="Arial"/>
              <a:buNone/>
            </a:pPr>
            <a:r>
              <a:rPr lang="en-US" sz="6999" b="0" i="0" u="none" strike="noStrike" cap="none">
                <a:solidFill>
                  <a:schemeClr val="dk1"/>
                </a:solidFill>
                <a:latin typeface="Josefin Sans"/>
                <a:ea typeface="Josefin Sans"/>
                <a:cs typeface="Josefin Sans"/>
                <a:sym typeface="Josefin Sans"/>
              </a:rPr>
              <a:t>Ưu điểm và hạn chế</a:t>
            </a:r>
            <a:endParaRPr sz="1400" b="0" i="0" u="none" strike="noStrike" cap="none">
              <a:solidFill>
                <a:srgbClr val="000000"/>
              </a:solidFill>
              <a:latin typeface="Arial"/>
              <a:ea typeface="Arial"/>
              <a:cs typeface="Arial"/>
              <a:sym typeface="Arial"/>
            </a:endParaRPr>
          </a:p>
        </p:txBody>
      </p:sp>
      <p:cxnSp>
        <p:nvCxnSpPr>
          <p:cNvPr id="276" name="Google Shape;276;p10"/>
          <p:cNvCxnSpPr/>
          <p:nvPr/>
        </p:nvCxnSpPr>
        <p:spPr>
          <a:xfrm>
            <a:off x="9120620" y="3193919"/>
            <a:ext cx="23380" cy="6501410"/>
          </a:xfrm>
          <a:prstGeom prst="straightConnector1">
            <a:avLst/>
          </a:prstGeom>
          <a:noFill/>
          <a:ln w="47625" cap="rnd" cmpd="sng">
            <a:solidFill>
              <a:srgbClr val="000000"/>
            </a:solidFill>
            <a:prstDash val="solid"/>
            <a:round/>
            <a:headEnd type="none" w="sm" len="sm"/>
            <a:tailEnd type="none" w="sm" len="sm"/>
          </a:ln>
        </p:spPr>
      </p:cxnSp>
      <p:pic>
        <p:nvPicPr>
          <p:cNvPr id="277" name="Google Shape;277;p10"/>
          <p:cNvPicPr preferRelativeResize="0"/>
          <p:nvPr/>
        </p:nvPicPr>
        <p:blipFill rotWithShape="1">
          <a:blip r:embed="rId3">
            <a:alphaModFix amt="19999"/>
          </a:blip>
          <a:srcRect/>
          <a:stretch/>
        </p:blipFill>
        <p:spPr>
          <a:xfrm rot="-8698564">
            <a:off x="-2337952" y="-3928601"/>
            <a:ext cx="8685195" cy="9000202"/>
          </a:xfrm>
          <a:prstGeom prst="rect">
            <a:avLst/>
          </a:prstGeom>
          <a:noFill/>
          <a:ln>
            <a:noFill/>
          </a:ln>
        </p:spPr>
      </p:pic>
      <p:sp>
        <p:nvSpPr>
          <p:cNvPr id="278" name="Google Shape;278;p10"/>
          <p:cNvSpPr txBox="1"/>
          <p:nvPr/>
        </p:nvSpPr>
        <p:spPr>
          <a:xfrm>
            <a:off x="17270103" y="9293450"/>
            <a:ext cx="7815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en-US" sz="3100" b="0" i="0" u="none" strike="noStrike" cap="none" dirty="0">
                <a:solidFill>
                  <a:srgbClr val="000000"/>
                </a:solidFill>
                <a:latin typeface="Calibri"/>
                <a:ea typeface="Calibri"/>
                <a:cs typeface="Calibri"/>
                <a:sym typeface="Calibri"/>
              </a:rPr>
              <a:t>12</a:t>
            </a:r>
            <a:endParaRPr sz="3100" b="0" i="0" u="none" strike="noStrike" cap="none" dirty="0">
              <a:solidFill>
                <a:srgbClr val="000000"/>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2">
                                            <p:txEl>
                                              <p:pRg st="0" end="0"/>
                                            </p:txEl>
                                          </p:spTgt>
                                        </p:tgtEl>
                                        <p:attrNameLst>
                                          <p:attrName>style.visibility</p:attrName>
                                        </p:attrNameLst>
                                      </p:cBhvr>
                                      <p:to>
                                        <p:strVal val="visible"/>
                                      </p:to>
                                    </p:set>
                                    <p:animEffect transition="in" filter="fade">
                                      <p:cBhvr>
                                        <p:cTn id="7" dur="500"/>
                                        <p:tgtEl>
                                          <p:spTgt spid="27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2">
                                            <p:txEl>
                                              <p:pRg st="1" end="1"/>
                                            </p:txEl>
                                          </p:spTgt>
                                        </p:tgtEl>
                                        <p:attrNameLst>
                                          <p:attrName>style.visibility</p:attrName>
                                        </p:attrNameLst>
                                      </p:cBhvr>
                                      <p:to>
                                        <p:strVal val="visible"/>
                                      </p:to>
                                    </p:set>
                                    <p:animEffect transition="in" filter="fade">
                                      <p:cBhvr>
                                        <p:cTn id="12" dur="500"/>
                                        <p:tgtEl>
                                          <p:spTgt spid="27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4">
                                            <p:txEl>
                                              <p:pRg st="0" end="0"/>
                                            </p:txEl>
                                          </p:spTgt>
                                        </p:tgtEl>
                                        <p:attrNameLst>
                                          <p:attrName>style.visibility</p:attrName>
                                        </p:attrNameLst>
                                      </p:cBhvr>
                                      <p:to>
                                        <p:strVal val="visible"/>
                                      </p:to>
                                    </p:set>
                                    <p:animEffect transition="in" filter="fade">
                                      <p:cBhvr>
                                        <p:cTn id="17" dur="500"/>
                                        <p:tgtEl>
                                          <p:spTgt spid="27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4">
                                            <p:txEl>
                                              <p:pRg st="1" end="1"/>
                                            </p:txEl>
                                          </p:spTgt>
                                        </p:tgtEl>
                                        <p:attrNameLst>
                                          <p:attrName>style.visibility</p:attrName>
                                        </p:attrNameLst>
                                      </p:cBhvr>
                                      <p:to>
                                        <p:strVal val="visible"/>
                                      </p:to>
                                    </p:set>
                                    <p:animEffect transition="in" filter="fade">
                                      <p:cBhvr>
                                        <p:cTn id="22" dur="500"/>
                                        <p:tgtEl>
                                          <p:spTgt spid="27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4">
                                            <p:txEl>
                                              <p:pRg st="2" end="2"/>
                                            </p:txEl>
                                          </p:spTgt>
                                        </p:tgtEl>
                                        <p:attrNameLst>
                                          <p:attrName>style.visibility</p:attrName>
                                        </p:attrNameLst>
                                      </p:cBhvr>
                                      <p:to>
                                        <p:strVal val="visible"/>
                                      </p:to>
                                    </p:set>
                                    <p:animEffect transition="in" filter="fade">
                                      <p:cBhvr>
                                        <p:cTn id="27" dur="500"/>
                                        <p:tgtEl>
                                          <p:spTgt spid="27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283" name="Google Shape;283;p11"/>
          <p:cNvPicPr preferRelativeResize="0"/>
          <p:nvPr/>
        </p:nvPicPr>
        <p:blipFill rotWithShape="1">
          <a:blip r:embed="rId3">
            <a:alphaModFix amt="9999"/>
          </a:blip>
          <a:srcRect/>
          <a:stretch/>
        </p:blipFill>
        <p:spPr>
          <a:xfrm rot="-8898611">
            <a:off x="8208102" y="4949976"/>
            <a:ext cx="7230953" cy="7493216"/>
          </a:xfrm>
          <a:prstGeom prst="rect">
            <a:avLst/>
          </a:prstGeom>
          <a:noFill/>
          <a:ln>
            <a:noFill/>
          </a:ln>
        </p:spPr>
      </p:pic>
      <p:pic>
        <p:nvPicPr>
          <p:cNvPr id="284" name="Google Shape;284;p11"/>
          <p:cNvPicPr preferRelativeResize="0"/>
          <p:nvPr/>
        </p:nvPicPr>
        <p:blipFill rotWithShape="1">
          <a:blip r:embed="rId3">
            <a:alphaModFix amt="9999"/>
          </a:blip>
          <a:srcRect/>
          <a:stretch/>
        </p:blipFill>
        <p:spPr>
          <a:xfrm rot="-7912599">
            <a:off x="283697" y="-2560035"/>
            <a:ext cx="8668733" cy="8983143"/>
          </a:xfrm>
          <a:prstGeom prst="rect">
            <a:avLst/>
          </a:prstGeom>
          <a:noFill/>
          <a:ln>
            <a:noFill/>
          </a:ln>
        </p:spPr>
      </p:pic>
      <p:pic>
        <p:nvPicPr>
          <p:cNvPr id="285" name="Google Shape;285;p11"/>
          <p:cNvPicPr preferRelativeResize="0"/>
          <p:nvPr/>
        </p:nvPicPr>
        <p:blipFill rotWithShape="1">
          <a:blip r:embed="rId3">
            <a:alphaModFix amt="9999"/>
          </a:blip>
          <a:srcRect/>
          <a:stretch/>
        </p:blipFill>
        <p:spPr>
          <a:xfrm rot="4750356">
            <a:off x="2316769" y="3410501"/>
            <a:ext cx="6917083" cy="7167962"/>
          </a:xfrm>
          <a:prstGeom prst="rect">
            <a:avLst/>
          </a:prstGeom>
          <a:noFill/>
          <a:ln>
            <a:noFill/>
          </a:ln>
        </p:spPr>
      </p:pic>
      <p:sp>
        <p:nvSpPr>
          <p:cNvPr id="286" name="Google Shape;286;p11"/>
          <p:cNvSpPr txBox="1"/>
          <p:nvPr/>
        </p:nvSpPr>
        <p:spPr>
          <a:xfrm>
            <a:off x="3016322" y="1147263"/>
            <a:ext cx="5517977" cy="1097347"/>
          </a:xfrm>
          <a:prstGeom prst="rect">
            <a:avLst/>
          </a:prstGeom>
          <a:noFill/>
          <a:ln>
            <a:noFill/>
          </a:ln>
        </p:spPr>
        <p:txBody>
          <a:bodyPr spcFirstLastPara="1" wrap="square" lIns="0" tIns="0" rIns="0" bIns="0" anchor="t" anchorCtr="0">
            <a:spAutoFit/>
          </a:bodyPr>
          <a:lstStyle/>
          <a:p>
            <a:pPr marL="0" marR="0" lvl="0" indent="0" algn="ctr" rtl="0">
              <a:lnSpc>
                <a:spcPct val="120033"/>
              </a:lnSpc>
              <a:spcBef>
                <a:spcPts val="0"/>
              </a:spcBef>
              <a:spcAft>
                <a:spcPts val="0"/>
              </a:spcAft>
              <a:buClr>
                <a:srgbClr val="000000"/>
              </a:buClr>
              <a:buSzPts val="3599"/>
              <a:buFont typeface="Arial"/>
              <a:buNone/>
            </a:pPr>
            <a:r>
              <a:rPr lang="en-US" sz="3599" b="0" i="0" u="none" strike="noStrike" cap="none">
                <a:solidFill>
                  <a:srgbClr val="04345C"/>
                </a:solidFill>
                <a:latin typeface="Josefin Sans"/>
                <a:ea typeface="Josefin Sans"/>
                <a:cs typeface="Josefin Sans"/>
                <a:sym typeface="Josefin Sans"/>
              </a:rPr>
              <a:t>K-MEANS CLUSTERING</a:t>
            </a:r>
            <a:endParaRPr sz="1400" b="0" i="0" u="none" strike="noStrike" cap="none">
              <a:solidFill>
                <a:srgbClr val="000000"/>
              </a:solidFill>
              <a:latin typeface="Arial"/>
              <a:ea typeface="Arial"/>
              <a:cs typeface="Arial"/>
              <a:sym typeface="Arial"/>
            </a:endParaRPr>
          </a:p>
        </p:txBody>
      </p:sp>
      <p:sp>
        <p:nvSpPr>
          <p:cNvPr id="287" name="Google Shape;287;p11"/>
          <p:cNvSpPr txBox="1"/>
          <p:nvPr/>
        </p:nvSpPr>
        <p:spPr>
          <a:xfrm>
            <a:off x="9945178" y="3334958"/>
            <a:ext cx="5143900" cy="548674"/>
          </a:xfrm>
          <a:prstGeom prst="rect">
            <a:avLst/>
          </a:prstGeom>
          <a:noFill/>
          <a:ln>
            <a:noFill/>
          </a:ln>
        </p:spPr>
        <p:txBody>
          <a:bodyPr spcFirstLastPara="1" wrap="square" lIns="0" tIns="0" rIns="0" bIns="0" anchor="t" anchorCtr="0">
            <a:spAutoFit/>
          </a:bodyPr>
          <a:lstStyle/>
          <a:p>
            <a:pPr marL="0" marR="0" lvl="0" indent="0" algn="ctr" rtl="0">
              <a:lnSpc>
                <a:spcPct val="120033"/>
              </a:lnSpc>
              <a:spcBef>
                <a:spcPts val="0"/>
              </a:spcBef>
              <a:spcAft>
                <a:spcPts val="0"/>
              </a:spcAft>
              <a:buClr>
                <a:srgbClr val="000000"/>
              </a:buClr>
              <a:buSzPts val="3599"/>
              <a:buFont typeface="Arial"/>
              <a:buNone/>
            </a:pPr>
            <a:r>
              <a:rPr lang="en-US" sz="3599" b="0" i="0" u="none" strike="noStrike" cap="none">
                <a:solidFill>
                  <a:srgbClr val="04345C"/>
                </a:solidFill>
                <a:latin typeface="Josefin Sans"/>
                <a:ea typeface="Josefin Sans"/>
                <a:cs typeface="Josefin Sans"/>
                <a:sym typeface="Josefin Sans"/>
              </a:rPr>
              <a:t>MEANSHIFT</a:t>
            </a:r>
            <a:endParaRPr sz="1400" b="0" i="0" u="none" strike="noStrike" cap="none">
              <a:solidFill>
                <a:srgbClr val="000000"/>
              </a:solidFill>
              <a:latin typeface="Arial"/>
              <a:ea typeface="Arial"/>
              <a:cs typeface="Arial"/>
              <a:sym typeface="Arial"/>
            </a:endParaRPr>
          </a:p>
        </p:txBody>
      </p:sp>
      <p:sp>
        <p:nvSpPr>
          <p:cNvPr id="288" name="Google Shape;288;p11"/>
          <p:cNvSpPr/>
          <p:nvPr/>
        </p:nvSpPr>
        <p:spPr>
          <a:xfrm>
            <a:off x="17260575" y="8462486"/>
            <a:ext cx="568950" cy="5715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11"/>
          <p:cNvSpPr/>
          <p:nvPr/>
        </p:nvSpPr>
        <p:spPr>
          <a:xfrm>
            <a:off x="9124950" y="-209550"/>
            <a:ext cx="38100" cy="10706100"/>
          </a:xfrm>
          <a:prstGeom prst="rect">
            <a:avLst/>
          </a:prstGeom>
          <a:solidFill>
            <a:srgbClr val="E2E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11"/>
          <p:cNvSpPr/>
          <p:nvPr/>
        </p:nvSpPr>
        <p:spPr>
          <a:xfrm>
            <a:off x="9015997" y="1695937"/>
            <a:ext cx="256007" cy="257154"/>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11"/>
          <p:cNvSpPr/>
          <p:nvPr/>
        </p:nvSpPr>
        <p:spPr>
          <a:xfrm>
            <a:off x="9015997" y="3908594"/>
            <a:ext cx="256007" cy="257154"/>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11"/>
          <p:cNvSpPr/>
          <p:nvPr/>
        </p:nvSpPr>
        <p:spPr>
          <a:xfrm>
            <a:off x="9015997" y="6121252"/>
            <a:ext cx="256007" cy="257154"/>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11"/>
          <p:cNvSpPr/>
          <p:nvPr/>
        </p:nvSpPr>
        <p:spPr>
          <a:xfrm>
            <a:off x="9015997" y="8333909"/>
            <a:ext cx="256007" cy="257154"/>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11"/>
          <p:cNvSpPr/>
          <p:nvPr/>
        </p:nvSpPr>
        <p:spPr>
          <a:xfrm>
            <a:off x="-317047" y="604334"/>
            <a:ext cx="1342738" cy="134875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5" name="Google Shape;295;p11"/>
          <p:cNvPicPr preferRelativeResize="0"/>
          <p:nvPr/>
        </p:nvPicPr>
        <p:blipFill rotWithShape="1">
          <a:blip r:embed="rId4">
            <a:alphaModFix/>
          </a:blip>
          <a:srcRect/>
          <a:stretch/>
        </p:blipFill>
        <p:spPr>
          <a:xfrm rot="-2120230">
            <a:off x="16952691" y="6143167"/>
            <a:ext cx="1741778" cy="1804951"/>
          </a:xfrm>
          <a:prstGeom prst="rect">
            <a:avLst/>
          </a:prstGeom>
          <a:noFill/>
          <a:ln>
            <a:noFill/>
          </a:ln>
        </p:spPr>
      </p:pic>
      <p:pic>
        <p:nvPicPr>
          <p:cNvPr id="296" name="Google Shape;296;p11"/>
          <p:cNvPicPr preferRelativeResize="0"/>
          <p:nvPr/>
        </p:nvPicPr>
        <p:blipFill rotWithShape="1">
          <a:blip r:embed="rId3">
            <a:alphaModFix amt="9999"/>
          </a:blip>
          <a:srcRect/>
          <a:stretch/>
        </p:blipFill>
        <p:spPr>
          <a:xfrm rot="-5688114">
            <a:off x="8410395" y="-1971930"/>
            <a:ext cx="9491370" cy="9835617"/>
          </a:xfrm>
          <a:prstGeom prst="rect">
            <a:avLst/>
          </a:prstGeom>
          <a:noFill/>
          <a:ln>
            <a:noFill/>
          </a:ln>
        </p:spPr>
      </p:pic>
      <p:sp>
        <p:nvSpPr>
          <p:cNvPr id="297" name="Google Shape;297;p11"/>
          <p:cNvSpPr txBox="1"/>
          <p:nvPr/>
        </p:nvSpPr>
        <p:spPr>
          <a:xfrm>
            <a:off x="17270103" y="9293450"/>
            <a:ext cx="7815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en-US" sz="3100" b="0" i="0" u="none" strike="noStrike" cap="none" dirty="0">
                <a:solidFill>
                  <a:srgbClr val="000000"/>
                </a:solidFill>
                <a:latin typeface="Calibri"/>
                <a:ea typeface="Calibri"/>
                <a:cs typeface="Calibri"/>
                <a:sym typeface="Calibri"/>
              </a:rPr>
              <a:t>13</a:t>
            </a:r>
            <a:endParaRPr sz="3100" b="0" i="0" u="none" strike="noStrike" cap="none" dirty="0">
              <a:solidFill>
                <a:srgbClr val="000000"/>
              </a:solidFill>
              <a:latin typeface="Calibri"/>
              <a:ea typeface="Calibri"/>
              <a:cs typeface="Calibri"/>
              <a:sym typeface="Calibri"/>
            </a:endParaRPr>
          </a:p>
        </p:txBody>
      </p:sp>
      <p:pic>
        <p:nvPicPr>
          <p:cNvPr id="298" name="Google Shape;298;p11"/>
          <p:cNvPicPr preferRelativeResize="0"/>
          <p:nvPr/>
        </p:nvPicPr>
        <p:blipFill rotWithShape="1">
          <a:blip r:embed="rId3">
            <a:alphaModFix amt="9999"/>
          </a:blip>
          <a:srcRect/>
          <a:stretch/>
        </p:blipFill>
        <p:spPr>
          <a:xfrm rot="-7912599">
            <a:off x="283697" y="-2516492"/>
            <a:ext cx="8668733" cy="8983143"/>
          </a:xfrm>
          <a:prstGeom prst="rect">
            <a:avLst/>
          </a:prstGeom>
          <a:noFill/>
          <a:ln>
            <a:noFill/>
          </a:ln>
        </p:spPr>
      </p:pic>
      <p:pic>
        <p:nvPicPr>
          <p:cNvPr id="299" name="Google Shape;299;p11"/>
          <p:cNvPicPr preferRelativeResize="0"/>
          <p:nvPr/>
        </p:nvPicPr>
        <p:blipFill rotWithShape="1">
          <a:blip r:embed="rId3">
            <a:alphaModFix amt="9999"/>
          </a:blip>
          <a:srcRect/>
          <a:stretch/>
        </p:blipFill>
        <p:spPr>
          <a:xfrm rot="4750356">
            <a:off x="2316769" y="3454044"/>
            <a:ext cx="6917083" cy="7167962"/>
          </a:xfrm>
          <a:prstGeom prst="rect">
            <a:avLst/>
          </a:prstGeom>
          <a:noFill/>
          <a:ln>
            <a:noFill/>
          </a:ln>
        </p:spPr>
      </p:pic>
      <p:pic>
        <p:nvPicPr>
          <p:cNvPr id="300" name="Google Shape;300;p11"/>
          <p:cNvPicPr preferRelativeResize="0"/>
          <p:nvPr/>
        </p:nvPicPr>
        <p:blipFill rotWithShape="1">
          <a:blip r:embed="rId3">
            <a:alphaModFix amt="9999"/>
          </a:blip>
          <a:srcRect/>
          <a:stretch/>
        </p:blipFill>
        <p:spPr>
          <a:xfrm rot="-5688114">
            <a:off x="8410395" y="-1928387"/>
            <a:ext cx="9491370" cy="983561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animEffect transition="in" filter="fade">
                                      <p:cBhvr>
                                        <p:cTn id="7" dur="500"/>
                                        <p:tgtEl>
                                          <p:spTgt spid="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05" name="Google Shape;305;p12"/>
          <p:cNvPicPr preferRelativeResize="0"/>
          <p:nvPr/>
        </p:nvPicPr>
        <p:blipFill rotWithShape="1">
          <a:blip r:embed="rId3">
            <a:alphaModFix amt="9999"/>
          </a:blip>
          <a:srcRect/>
          <a:stretch/>
        </p:blipFill>
        <p:spPr>
          <a:xfrm>
            <a:off x="14444223" y="5750572"/>
            <a:ext cx="5630153" cy="5834356"/>
          </a:xfrm>
          <a:prstGeom prst="rect">
            <a:avLst/>
          </a:prstGeom>
          <a:noFill/>
          <a:ln>
            <a:noFill/>
          </a:ln>
        </p:spPr>
      </p:pic>
      <p:pic>
        <p:nvPicPr>
          <p:cNvPr id="306" name="Google Shape;306;p12"/>
          <p:cNvPicPr preferRelativeResize="0"/>
          <p:nvPr/>
        </p:nvPicPr>
        <p:blipFill rotWithShape="1">
          <a:blip r:embed="rId4">
            <a:alphaModFix amt="9999"/>
          </a:blip>
          <a:srcRect/>
          <a:stretch/>
        </p:blipFill>
        <p:spPr>
          <a:xfrm rot="-6938171">
            <a:off x="-2270898" y="4389359"/>
            <a:ext cx="6599197" cy="6838546"/>
          </a:xfrm>
          <a:prstGeom prst="rect">
            <a:avLst/>
          </a:prstGeom>
          <a:noFill/>
          <a:ln>
            <a:noFill/>
          </a:ln>
        </p:spPr>
      </p:pic>
      <p:sp>
        <p:nvSpPr>
          <p:cNvPr id="307" name="Google Shape;307;p12"/>
          <p:cNvSpPr/>
          <p:nvPr/>
        </p:nvSpPr>
        <p:spPr>
          <a:xfrm>
            <a:off x="16080834" y="9258300"/>
            <a:ext cx="1175830" cy="11811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08" name="Google Shape;308;p12"/>
          <p:cNvPicPr preferRelativeResize="0"/>
          <p:nvPr/>
        </p:nvPicPr>
        <p:blipFill rotWithShape="1">
          <a:blip r:embed="rId5">
            <a:alphaModFix/>
          </a:blip>
          <a:srcRect/>
          <a:stretch/>
        </p:blipFill>
        <p:spPr>
          <a:xfrm rot="690501">
            <a:off x="17438639" y="7418650"/>
            <a:ext cx="2410762" cy="2498199"/>
          </a:xfrm>
          <a:prstGeom prst="rect">
            <a:avLst/>
          </a:prstGeom>
          <a:noFill/>
          <a:ln>
            <a:noFill/>
          </a:ln>
        </p:spPr>
      </p:pic>
      <p:pic>
        <p:nvPicPr>
          <p:cNvPr id="309" name="Google Shape;309;p12"/>
          <p:cNvPicPr preferRelativeResize="0"/>
          <p:nvPr/>
        </p:nvPicPr>
        <p:blipFill rotWithShape="1">
          <a:blip r:embed="rId6">
            <a:alphaModFix/>
          </a:blip>
          <a:srcRect/>
          <a:stretch/>
        </p:blipFill>
        <p:spPr>
          <a:xfrm>
            <a:off x="393161" y="2988842"/>
            <a:ext cx="7673854" cy="4888327"/>
          </a:xfrm>
          <a:prstGeom prst="rect">
            <a:avLst/>
          </a:prstGeom>
          <a:noFill/>
          <a:ln>
            <a:noFill/>
          </a:ln>
        </p:spPr>
      </p:pic>
      <p:sp>
        <p:nvSpPr>
          <p:cNvPr id="310" name="Google Shape;310;p12"/>
          <p:cNvSpPr txBox="1"/>
          <p:nvPr/>
        </p:nvSpPr>
        <p:spPr>
          <a:xfrm>
            <a:off x="8640763" y="2689763"/>
            <a:ext cx="8572900" cy="1228725"/>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Clr>
                <a:srgbClr val="000000"/>
              </a:buClr>
              <a:buSzPts val="3999"/>
              <a:buFont typeface="Arial"/>
              <a:buNone/>
            </a:pPr>
            <a:r>
              <a:rPr lang="en-US" sz="3999" b="1" i="0" u="none" strike="noStrike" cap="none">
                <a:solidFill>
                  <a:schemeClr val="dk1"/>
                </a:solidFill>
                <a:latin typeface="Josefin Sans"/>
                <a:ea typeface="Josefin Sans"/>
                <a:cs typeface="Josefin Sans"/>
                <a:sym typeface="Josefin Sans"/>
              </a:rPr>
              <a:t>GIỚI THIỆU VỀ THUẬT TOÁN MEANSHIFT </a:t>
            </a:r>
            <a:endParaRPr sz="1400" b="0" i="0" u="none" strike="noStrike" cap="none">
              <a:solidFill>
                <a:srgbClr val="000000"/>
              </a:solidFill>
              <a:latin typeface="Arial"/>
              <a:ea typeface="Arial"/>
              <a:cs typeface="Arial"/>
              <a:sym typeface="Arial"/>
            </a:endParaRPr>
          </a:p>
        </p:txBody>
      </p:sp>
      <p:sp>
        <p:nvSpPr>
          <p:cNvPr id="311" name="Google Shape;311;p12"/>
          <p:cNvSpPr txBox="1"/>
          <p:nvPr/>
        </p:nvSpPr>
        <p:spPr>
          <a:xfrm>
            <a:off x="8640763" y="4398682"/>
            <a:ext cx="8572900" cy="3409950"/>
          </a:xfrm>
          <a:prstGeom prst="rect">
            <a:avLst/>
          </a:prstGeom>
          <a:noFill/>
          <a:ln>
            <a:noFill/>
          </a:ln>
        </p:spPr>
        <p:txBody>
          <a:bodyPr spcFirstLastPara="1" wrap="square" lIns="0" tIns="0" rIns="0" bIns="0" anchor="t" anchorCtr="0">
            <a:spAutoFit/>
          </a:bodyPr>
          <a:lstStyle/>
          <a:p>
            <a:pPr marL="647700" marR="0" lvl="1" indent="-323850" algn="l" rtl="0">
              <a:lnSpc>
                <a:spcPct val="150000"/>
              </a:lnSpc>
              <a:spcBef>
                <a:spcPts val="0"/>
              </a:spcBef>
              <a:spcAft>
                <a:spcPts val="0"/>
              </a:spcAft>
              <a:buClr>
                <a:schemeClr val="dk1"/>
              </a:buClr>
              <a:buSzPts val="3000"/>
              <a:buFont typeface="Arial"/>
              <a:buChar char="•"/>
            </a:pPr>
            <a:r>
              <a:rPr lang="en-US" sz="3000" b="0" i="0" u="none" strike="noStrike" cap="none">
                <a:solidFill>
                  <a:schemeClr val="dk1"/>
                </a:solidFill>
                <a:latin typeface="Josefin Sans"/>
                <a:ea typeface="Josefin Sans"/>
                <a:cs typeface="Josefin Sans"/>
                <a:sym typeface="Josefin Sans"/>
              </a:rPr>
              <a:t> Là một thuật toán phân cụm phổ biến và mạnh mẽ được sử dụng trong học không giám sát</a:t>
            </a:r>
            <a:endParaRPr sz="3000" b="0" i="0" u="none" strike="noStrike" cap="none">
              <a:solidFill>
                <a:schemeClr val="dk1"/>
              </a:solidFill>
              <a:latin typeface="Josefin Sans"/>
              <a:ea typeface="Josefin Sans"/>
              <a:cs typeface="Josefin Sans"/>
              <a:sym typeface="Josefin Sans"/>
            </a:endParaRPr>
          </a:p>
          <a:p>
            <a:pPr marL="647700" marR="0" lvl="1" indent="-323850" algn="l" rtl="0">
              <a:lnSpc>
                <a:spcPct val="150000"/>
              </a:lnSpc>
              <a:spcBef>
                <a:spcPts val="0"/>
              </a:spcBef>
              <a:spcAft>
                <a:spcPts val="0"/>
              </a:spcAft>
              <a:buClr>
                <a:schemeClr val="dk1"/>
              </a:buClr>
              <a:buSzPts val="3000"/>
              <a:buFont typeface="Arial"/>
              <a:buChar char="•"/>
            </a:pPr>
            <a:r>
              <a:rPr lang="en-US" sz="3000" b="0" i="0" u="none" strike="noStrike" cap="none">
                <a:solidFill>
                  <a:schemeClr val="dk1"/>
                </a:solidFill>
                <a:latin typeface="Josefin Sans"/>
                <a:ea typeface="Josefin Sans"/>
                <a:cs typeface="Josefin Sans"/>
                <a:sym typeface="Josefin Sans"/>
              </a:rPr>
              <a:t>Còn được gọi là thuật toán Mode-Seeking</a:t>
            </a:r>
            <a:endParaRPr sz="1400" b="0" i="0" u="none" strike="noStrike" cap="none">
              <a:solidFill>
                <a:srgbClr val="000000"/>
              </a:solidFill>
              <a:latin typeface="Arial"/>
              <a:ea typeface="Arial"/>
              <a:cs typeface="Arial"/>
              <a:sym typeface="Arial"/>
            </a:endParaRPr>
          </a:p>
          <a:p>
            <a:pPr marL="647700" marR="0" lvl="1" indent="-323850" algn="l" rtl="0">
              <a:lnSpc>
                <a:spcPct val="150000"/>
              </a:lnSpc>
              <a:spcBef>
                <a:spcPts val="0"/>
              </a:spcBef>
              <a:spcAft>
                <a:spcPts val="0"/>
              </a:spcAft>
              <a:buClr>
                <a:schemeClr val="dk1"/>
              </a:buClr>
              <a:buSzPts val="3000"/>
              <a:buFont typeface="Arial"/>
              <a:buChar char="•"/>
            </a:pPr>
            <a:r>
              <a:rPr lang="en-US" sz="3000" b="0" i="0" u="none" strike="noStrike" cap="none">
                <a:solidFill>
                  <a:schemeClr val="dk1"/>
                </a:solidFill>
                <a:latin typeface="Josefin Sans"/>
                <a:ea typeface="Josefin Sans"/>
                <a:cs typeface="Josefin Sans"/>
                <a:sym typeface="Josefin Sans"/>
              </a:rPr>
              <a:t>Ứng dụng nhiều trong xử lý ảnh và thị giác máy tính</a:t>
            </a:r>
            <a:endParaRPr sz="3000" b="0" i="0" u="none" strike="noStrike" cap="none">
              <a:solidFill>
                <a:schemeClr val="dk1"/>
              </a:solidFill>
              <a:latin typeface="Josefin Sans"/>
              <a:ea typeface="Josefin Sans"/>
              <a:cs typeface="Josefin Sans"/>
              <a:sym typeface="Josefin Sans"/>
            </a:endParaRPr>
          </a:p>
        </p:txBody>
      </p:sp>
      <p:pic>
        <p:nvPicPr>
          <p:cNvPr id="312" name="Google Shape;312;p12"/>
          <p:cNvPicPr preferRelativeResize="0"/>
          <p:nvPr/>
        </p:nvPicPr>
        <p:blipFill rotWithShape="1">
          <a:blip r:embed="rId7">
            <a:alphaModFix amt="19999"/>
          </a:blip>
          <a:srcRect/>
          <a:stretch/>
        </p:blipFill>
        <p:spPr>
          <a:xfrm rot="-8698564">
            <a:off x="-3949438" y="-4151915"/>
            <a:ext cx="8685195" cy="9000202"/>
          </a:xfrm>
          <a:prstGeom prst="rect">
            <a:avLst/>
          </a:prstGeom>
          <a:noFill/>
          <a:ln>
            <a:noFill/>
          </a:ln>
        </p:spPr>
      </p:pic>
      <p:pic>
        <p:nvPicPr>
          <p:cNvPr id="313" name="Google Shape;313;p12"/>
          <p:cNvPicPr preferRelativeResize="0"/>
          <p:nvPr/>
        </p:nvPicPr>
        <p:blipFill rotWithShape="1">
          <a:blip r:embed="rId7">
            <a:alphaModFix amt="19999"/>
          </a:blip>
          <a:srcRect/>
          <a:stretch/>
        </p:blipFill>
        <p:spPr>
          <a:xfrm rot="-2700000">
            <a:off x="15383789" y="-1356315"/>
            <a:ext cx="4603079" cy="4770030"/>
          </a:xfrm>
          <a:prstGeom prst="rect">
            <a:avLst/>
          </a:prstGeom>
          <a:noFill/>
          <a:ln>
            <a:noFill/>
          </a:ln>
        </p:spPr>
      </p:pic>
      <p:sp>
        <p:nvSpPr>
          <p:cNvPr id="314" name="Google Shape;314;p12"/>
          <p:cNvSpPr txBox="1"/>
          <p:nvPr/>
        </p:nvSpPr>
        <p:spPr>
          <a:xfrm>
            <a:off x="17270103" y="9293450"/>
            <a:ext cx="7815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en-US" sz="3100" b="0" i="0" u="none" strike="noStrike" cap="none" dirty="0">
                <a:solidFill>
                  <a:srgbClr val="000000"/>
                </a:solidFill>
                <a:latin typeface="Calibri"/>
                <a:ea typeface="Calibri"/>
                <a:cs typeface="Calibri"/>
                <a:sym typeface="Calibri"/>
              </a:rPr>
              <a:t>14</a:t>
            </a:r>
            <a:endParaRPr sz="3100" b="0" i="0" u="none" strike="noStrike" cap="none" dirty="0">
              <a:solidFill>
                <a:srgbClr val="000000"/>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1">
                                            <p:txEl>
                                              <p:pRg st="0" end="0"/>
                                            </p:txEl>
                                          </p:spTgt>
                                        </p:tgtEl>
                                        <p:attrNameLst>
                                          <p:attrName>style.visibility</p:attrName>
                                        </p:attrNameLst>
                                      </p:cBhvr>
                                      <p:to>
                                        <p:strVal val="visible"/>
                                      </p:to>
                                    </p:set>
                                    <p:animEffect transition="in" filter="fade">
                                      <p:cBhvr>
                                        <p:cTn id="7" dur="500"/>
                                        <p:tgtEl>
                                          <p:spTgt spid="3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1">
                                            <p:txEl>
                                              <p:pRg st="1" end="1"/>
                                            </p:txEl>
                                          </p:spTgt>
                                        </p:tgtEl>
                                        <p:attrNameLst>
                                          <p:attrName>style.visibility</p:attrName>
                                        </p:attrNameLst>
                                      </p:cBhvr>
                                      <p:to>
                                        <p:strVal val="visible"/>
                                      </p:to>
                                    </p:set>
                                    <p:animEffect transition="in" filter="fade">
                                      <p:cBhvr>
                                        <p:cTn id="12" dur="500"/>
                                        <p:tgtEl>
                                          <p:spTgt spid="3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1">
                                            <p:txEl>
                                              <p:pRg st="2" end="2"/>
                                            </p:txEl>
                                          </p:spTgt>
                                        </p:tgtEl>
                                        <p:attrNameLst>
                                          <p:attrName>style.visibility</p:attrName>
                                        </p:attrNameLst>
                                      </p:cBhvr>
                                      <p:to>
                                        <p:strVal val="visible"/>
                                      </p:to>
                                    </p:set>
                                    <p:animEffect transition="in" filter="fade">
                                      <p:cBhvr>
                                        <p:cTn id="17" dur="500"/>
                                        <p:tgtEl>
                                          <p:spTgt spid="3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319" name="Google Shape;319;p13"/>
          <p:cNvPicPr preferRelativeResize="0"/>
          <p:nvPr/>
        </p:nvPicPr>
        <p:blipFill rotWithShape="1">
          <a:blip r:embed="rId3">
            <a:alphaModFix amt="19999"/>
          </a:blip>
          <a:srcRect/>
          <a:stretch/>
        </p:blipFill>
        <p:spPr>
          <a:xfrm rot="-8698564">
            <a:off x="-2337952" y="-3928601"/>
            <a:ext cx="8685195" cy="9000202"/>
          </a:xfrm>
          <a:prstGeom prst="rect">
            <a:avLst/>
          </a:prstGeom>
          <a:noFill/>
          <a:ln>
            <a:noFill/>
          </a:ln>
        </p:spPr>
      </p:pic>
      <p:pic>
        <p:nvPicPr>
          <p:cNvPr id="320" name="Google Shape;320;p13"/>
          <p:cNvPicPr preferRelativeResize="0"/>
          <p:nvPr/>
        </p:nvPicPr>
        <p:blipFill rotWithShape="1">
          <a:blip r:embed="rId4">
            <a:alphaModFix/>
          </a:blip>
          <a:srcRect/>
          <a:stretch/>
        </p:blipFill>
        <p:spPr>
          <a:xfrm>
            <a:off x="3105565" y="932863"/>
            <a:ext cx="12076870" cy="8421274"/>
          </a:xfrm>
          <a:prstGeom prst="rect">
            <a:avLst/>
          </a:prstGeom>
          <a:noFill/>
          <a:ln>
            <a:noFill/>
          </a:ln>
        </p:spPr>
      </p:pic>
      <p:pic>
        <p:nvPicPr>
          <p:cNvPr id="321" name="Google Shape;321;p13"/>
          <p:cNvPicPr preferRelativeResize="0"/>
          <p:nvPr/>
        </p:nvPicPr>
        <p:blipFill rotWithShape="1">
          <a:blip r:embed="rId5">
            <a:alphaModFix/>
          </a:blip>
          <a:srcRect/>
          <a:stretch/>
        </p:blipFill>
        <p:spPr>
          <a:xfrm>
            <a:off x="3105565" y="932863"/>
            <a:ext cx="12076870" cy="8424411"/>
          </a:xfrm>
          <a:prstGeom prst="rect">
            <a:avLst/>
          </a:prstGeom>
          <a:noFill/>
          <a:ln>
            <a:noFill/>
          </a:ln>
        </p:spPr>
      </p:pic>
      <p:pic>
        <p:nvPicPr>
          <p:cNvPr id="322" name="Google Shape;322;p13"/>
          <p:cNvPicPr preferRelativeResize="0"/>
          <p:nvPr/>
        </p:nvPicPr>
        <p:blipFill rotWithShape="1">
          <a:blip r:embed="rId6">
            <a:alphaModFix/>
          </a:blip>
          <a:srcRect/>
          <a:stretch/>
        </p:blipFill>
        <p:spPr>
          <a:xfrm>
            <a:off x="3105565" y="929726"/>
            <a:ext cx="12076870" cy="8443796"/>
          </a:xfrm>
          <a:prstGeom prst="rect">
            <a:avLst/>
          </a:prstGeom>
          <a:noFill/>
          <a:ln>
            <a:noFill/>
          </a:ln>
        </p:spPr>
      </p:pic>
      <p:pic>
        <p:nvPicPr>
          <p:cNvPr id="323" name="Google Shape;323;p13"/>
          <p:cNvPicPr preferRelativeResize="0"/>
          <p:nvPr/>
        </p:nvPicPr>
        <p:blipFill rotWithShape="1">
          <a:blip r:embed="rId7">
            <a:alphaModFix/>
          </a:blip>
          <a:srcRect/>
          <a:stretch/>
        </p:blipFill>
        <p:spPr>
          <a:xfrm>
            <a:off x="3105559" y="910341"/>
            <a:ext cx="12076870" cy="8479429"/>
          </a:xfrm>
          <a:prstGeom prst="rect">
            <a:avLst/>
          </a:prstGeom>
          <a:noFill/>
          <a:ln>
            <a:noFill/>
          </a:ln>
        </p:spPr>
      </p:pic>
      <p:pic>
        <p:nvPicPr>
          <p:cNvPr id="324" name="Google Shape;324;p13"/>
          <p:cNvPicPr preferRelativeResize="0"/>
          <p:nvPr/>
        </p:nvPicPr>
        <p:blipFill rotWithShape="1">
          <a:blip r:embed="rId8">
            <a:alphaModFix/>
          </a:blip>
          <a:srcRect/>
          <a:stretch/>
        </p:blipFill>
        <p:spPr>
          <a:xfrm>
            <a:off x="3105561" y="913478"/>
            <a:ext cx="12076872" cy="8421274"/>
          </a:xfrm>
          <a:prstGeom prst="rect">
            <a:avLst/>
          </a:prstGeom>
          <a:noFill/>
          <a:ln>
            <a:noFill/>
          </a:ln>
        </p:spPr>
      </p:pic>
      <p:sp>
        <p:nvSpPr>
          <p:cNvPr id="325" name="Google Shape;325;p13"/>
          <p:cNvSpPr txBox="1"/>
          <p:nvPr/>
        </p:nvSpPr>
        <p:spPr>
          <a:xfrm>
            <a:off x="17270103" y="9293450"/>
            <a:ext cx="7815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en-US" sz="3100" b="0" i="0" u="none" strike="noStrike" cap="none" dirty="0">
                <a:solidFill>
                  <a:srgbClr val="000000"/>
                </a:solidFill>
                <a:latin typeface="Calibri"/>
                <a:ea typeface="Calibri"/>
                <a:cs typeface="Calibri"/>
                <a:sym typeface="Calibri"/>
              </a:rPr>
              <a:t>15</a:t>
            </a:r>
            <a:endParaRPr sz="3100" b="0" i="0" u="none" strike="noStrike" cap="none" dirty="0">
              <a:solidFill>
                <a:srgbClr val="000000"/>
              </a:solidFill>
              <a:latin typeface="Calibri"/>
              <a:ea typeface="Calibri"/>
              <a:cs typeface="Calibri"/>
              <a:sym typeface="Calibri"/>
            </a:endParaRPr>
          </a:p>
        </p:txBody>
      </p:sp>
      <p:pic>
        <p:nvPicPr>
          <p:cNvPr id="326" name="Google Shape;326;p13"/>
          <p:cNvPicPr preferRelativeResize="0"/>
          <p:nvPr/>
        </p:nvPicPr>
        <p:blipFill rotWithShape="1">
          <a:blip r:embed="rId3">
            <a:alphaModFix amt="19999"/>
          </a:blip>
          <a:srcRect/>
          <a:stretch/>
        </p:blipFill>
        <p:spPr>
          <a:xfrm rot="-2700000">
            <a:off x="15383789" y="-1356315"/>
            <a:ext cx="4603079" cy="4770030"/>
          </a:xfrm>
          <a:prstGeom prst="rect">
            <a:avLst/>
          </a:prstGeom>
          <a:noFill/>
          <a:ln>
            <a:noFill/>
          </a:ln>
        </p:spPr>
      </p:pic>
      <p:pic>
        <p:nvPicPr>
          <p:cNvPr id="327" name="Google Shape;327;p13"/>
          <p:cNvPicPr preferRelativeResize="0"/>
          <p:nvPr/>
        </p:nvPicPr>
        <p:blipFill rotWithShape="1">
          <a:blip r:embed="rId3">
            <a:alphaModFix amt="19999"/>
          </a:blip>
          <a:srcRect/>
          <a:stretch/>
        </p:blipFill>
        <p:spPr>
          <a:xfrm rot="-2887577">
            <a:off x="-1854659" y="5496079"/>
            <a:ext cx="5766719" cy="5975875"/>
          </a:xfrm>
          <a:prstGeom prst="rect">
            <a:avLst/>
          </a:prstGeom>
          <a:noFill/>
          <a:ln>
            <a:noFill/>
          </a:ln>
        </p:spPr>
      </p:pic>
      <p:pic>
        <p:nvPicPr>
          <p:cNvPr id="328" name="Google Shape;328;p13"/>
          <p:cNvPicPr preferRelativeResize="0"/>
          <p:nvPr/>
        </p:nvPicPr>
        <p:blipFill rotWithShape="1">
          <a:blip r:embed="rId9">
            <a:alphaModFix/>
          </a:blip>
          <a:srcRect/>
          <a:stretch/>
        </p:blipFill>
        <p:spPr>
          <a:xfrm>
            <a:off x="3138747" y="910340"/>
            <a:ext cx="12060276" cy="8479428"/>
          </a:xfrm>
          <a:prstGeom prst="rect">
            <a:avLst/>
          </a:prstGeom>
          <a:noFill/>
          <a:ln>
            <a:noFill/>
          </a:ln>
        </p:spPr>
      </p:pic>
      <p:pic>
        <p:nvPicPr>
          <p:cNvPr id="329" name="Google Shape;329;p13"/>
          <p:cNvPicPr preferRelativeResize="0"/>
          <p:nvPr/>
        </p:nvPicPr>
        <p:blipFill rotWithShape="1">
          <a:blip r:embed="rId10">
            <a:alphaModFix/>
          </a:blip>
          <a:srcRect/>
          <a:stretch/>
        </p:blipFill>
        <p:spPr>
          <a:xfrm>
            <a:off x="3138747" y="916615"/>
            <a:ext cx="12043682" cy="8434385"/>
          </a:xfrm>
          <a:prstGeom prst="rect">
            <a:avLst/>
          </a:prstGeom>
          <a:noFill/>
          <a:ln>
            <a:noFill/>
          </a:ln>
        </p:spPr>
      </p:pic>
      <p:pic>
        <p:nvPicPr>
          <p:cNvPr id="330" name="Google Shape;330;p13"/>
          <p:cNvPicPr preferRelativeResize="0"/>
          <p:nvPr/>
        </p:nvPicPr>
        <p:blipFill rotWithShape="1">
          <a:blip r:embed="rId11">
            <a:alphaModFix/>
          </a:blip>
          <a:srcRect/>
          <a:stretch/>
        </p:blipFill>
        <p:spPr>
          <a:xfrm>
            <a:off x="3122154" y="890957"/>
            <a:ext cx="12060276" cy="847942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0"/>
                                        </p:tgtEl>
                                        <p:attrNameLst>
                                          <p:attrName>style.visibility</p:attrName>
                                        </p:attrNameLst>
                                      </p:cBhvr>
                                      <p:to>
                                        <p:strVal val="visible"/>
                                      </p:to>
                                    </p:set>
                                    <p:animEffect transition="in" filter="fade">
                                      <p:cBhvr>
                                        <p:cTn id="7" dur="500"/>
                                        <p:tgtEl>
                                          <p:spTgt spid="3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1"/>
                                        </p:tgtEl>
                                        <p:attrNameLst>
                                          <p:attrName>style.visibility</p:attrName>
                                        </p:attrNameLst>
                                      </p:cBhvr>
                                      <p:to>
                                        <p:strVal val="visible"/>
                                      </p:to>
                                    </p:set>
                                    <p:animEffect transition="in" filter="fade">
                                      <p:cBhvr>
                                        <p:cTn id="12" dur="500"/>
                                        <p:tgtEl>
                                          <p:spTgt spid="3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2"/>
                                        </p:tgtEl>
                                        <p:attrNameLst>
                                          <p:attrName>style.visibility</p:attrName>
                                        </p:attrNameLst>
                                      </p:cBhvr>
                                      <p:to>
                                        <p:strVal val="visible"/>
                                      </p:to>
                                    </p:set>
                                    <p:animEffect transition="in" filter="fade">
                                      <p:cBhvr>
                                        <p:cTn id="17" dur="500"/>
                                        <p:tgtEl>
                                          <p:spTgt spid="3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3"/>
                                        </p:tgtEl>
                                        <p:attrNameLst>
                                          <p:attrName>style.visibility</p:attrName>
                                        </p:attrNameLst>
                                      </p:cBhvr>
                                      <p:to>
                                        <p:strVal val="visible"/>
                                      </p:to>
                                    </p:set>
                                    <p:animEffect transition="in" filter="fade">
                                      <p:cBhvr>
                                        <p:cTn id="22" dur="1000"/>
                                        <p:tgtEl>
                                          <p:spTgt spid="3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4"/>
                                        </p:tgtEl>
                                        <p:attrNameLst>
                                          <p:attrName>style.visibility</p:attrName>
                                        </p:attrNameLst>
                                      </p:cBhvr>
                                      <p:to>
                                        <p:strVal val="visible"/>
                                      </p:to>
                                    </p:set>
                                    <p:animEffect transition="in" filter="fade">
                                      <p:cBhvr>
                                        <p:cTn id="27" dur="1000"/>
                                        <p:tgtEl>
                                          <p:spTgt spid="3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28"/>
                                        </p:tgtEl>
                                        <p:attrNameLst>
                                          <p:attrName>style.visibility</p:attrName>
                                        </p:attrNameLst>
                                      </p:cBhvr>
                                      <p:to>
                                        <p:strVal val="visible"/>
                                      </p:to>
                                    </p:set>
                                    <p:animEffect transition="in" filter="fade">
                                      <p:cBhvr>
                                        <p:cTn id="32" dur="500"/>
                                        <p:tgtEl>
                                          <p:spTgt spid="32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29"/>
                                        </p:tgtEl>
                                        <p:attrNameLst>
                                          <p:attrName>style.visibility</p:attrName>
                                        </p:attrNameLst>
                                      </p:cBhvr>
                                      <p:to>
                                        <p:strVal val="visible"/>
                                      </p:to>
                                    </p:set>
                                    <p:animEffect transition="in" filter="fade">
                                      <p:cBhvr>
                                        <p:cTn id="37" dur="500"/>
                                        <p:tgtEl>
                                          <p:spTgt spid="32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30"/>
                                        </p:tgtEl>
                                        <p:attrNameLst>
                                          <p:attrName>style.visibility</p:attrName>
                                        </p:attrNameLst>
                                      </p:cBhvr>
                                      <p:to>
                                        <p:strVal val="visible"/>
                                      </p:to>
                                    </p:set>
                                    <p:animEffect transition="in" filter="fade">
                                      <p:cBhvr>
                                        <p:cTn id="42" dur="500"/>
                                        <p:tgtEl>
                                          <p:spTgt spid="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5" name="Google Shape;335;p14"/>
          <p:cNvPicPr preferRelativeResize="0"/>
          <p:nvPr/>
        </p:nvPicPr>
        <p:blipFill rotWithShape="1">
          <a:blip r:embed="rId3">
            <a:alphaModFix amt="19999"/>
          </a:blip>
          <a:srcRect/>
          <a:stretch/>
        </p:blipFill>
        <p:spPr>
          <a:xfrm rot="-2700000">
            <a:off x="15383789" y="-1356315"/>
            <a:ext cx="4603079" cy="4770030"/>
          </a:xfrm>
          <a:prstGeom prst="rect">
            <a:avLst/>
          </a:prstGeom>
          <a:noFill/>
          <a:ln>
            <a:noFill/>
          </a:ln>
        </p:spPr>
      </p:pic>
      <p:pic>
        <p:nvPicPr>
          <p:cNvPr id="336" name="Google Shape;336;p14"/>
          <p:cNvPicPr preferRelativeResize="0"/>
          <p:nvPr/>
        </p:nvPicPr>
        <p:blipFill rotWithShape="1">
          <a:blip r:embed="rId3">
            <a:alphaModFix amt="19999"/>
          </a:blip>
          <a:srcRect/>
          <a:stretch/>
        </p:blipFill>
        <p:spPr>
          <a:xfrm rot="-2887577">
            <a:off x="-1854659" y="5496079"/>
            <a:ext cx="5766719" cy="5975875"/>
          </a:xfrm>
          <a:prstGeom prst="rect">
            <a:avLst/>
          </a:prstGeom>
          <a:noFill/>
          <a:ln>
            <a:noFill/>
          </a:ln>
        </p:spPr>
      </p:pic>
      <p:sp>
        <p:nvSpPr>
          <p:cNvPr id="337" name="Google Shape;337;p14"/>
          <p:cNvSpPr txBox="1"/>
          <p:nvPr/>
        </p:nvSpPr>
        <p:spPr>
          <a:xfrm>
            <a:off x="1076125" y="3859037"/>
            <a:ext cx="6477400" cy="548674"/>
          </a:xfrm>
          <a:prstGeom prst="rect">
            <a:avLst/>
          </a:prstGeom>
          <a:noFill/>
          <a:ln>
            <a:noFill/>
          </a:ln>
        </p:spPr>
        <p:txBody>
          <a:bodyPr spcFirstLastPara="1" wrap="square" lIns="0" tIns="0" rIns="0" bIns="0" anchor="t" anchorCtr="0">
            <a:spAutoFit/>
          </a:bodyPr>
          <a:lstStyle/>
          <a:p>
            <a:pPr marL="0" marR="0" lvl="0" indent="0" algn="ctr" rtl="0">
              <a:lnSpc>
                <a:spcPct val="120033"/>
              </a:lnSpc>
              <a:spcBef>
                <a:spcPts val="0"/>
              </a:spcBef>
              <a:spcAft>
                <a:spcPts val="0"/>
              </a:spcAft>
              <a:buClr>
                <a:srgbClr val="000000"/>
              </a:buClr>
              <a:buSzPts val="3599"/>
              <a:buFont typeface="Arial"/>
              <a:buNone/>
            </a:pPr>
            <a:r>
              <a:rPr lang="en-US" sz="3599" b="0" i="0" u="none" strike="noStrike" cap="none">
                <a:solidFill>
                  <a:schemeClr val="dk1"/>
                </a:solidFill>
                <a:latin typeface="Josefin Sans"/>
                <a:ea typeface="Josefin Sans"/>
                <a:cs typeface="Josefin Sans"/>
                <a:sym typeface="Josefin Sans"/>
              </a:rPr>
              <a:t>ƯU ĐIỂM</a:t>
            </a:r>
            <a:endParaRPr sz="1400" b="0" i="0" u="none" strike="noStrike" cap="none">
              <a:solidFill>
                <a:srgbClr val="000000"/>
              </a:solidFill>
              <a:latin typeface="Arial"/>
              <a:ea typeface="Arial"/>
              <a:cs typeface="Arial"/>
              <a:sym typeface="Arial"/>
            </a:endParaRPr>
          </a:p>
        </p:txBody>
      </p:sp>
      <p:sp>
        <p:nvSpPr>
          <p:cNvPr id="338" name="Google Shape;338;p14"/>
          <p:cNvSpPr txBox="1"/>
          <p:nvPr/>
        </p:nvSpPr>
        <p:spPr>
          <a:xfrm>
            <a:off x="1076125" y="4480084"/>
            <a:ext cx="6477400" cy="1967389"/>
          </a:xfrm>
          <a:prstGeom prst="rect">
            <a:avLst/>
          </a:prstGeom>
          <a:noFill/>
          <a:ln>
            <a:noFill/>
          </a:ln>
        </p:spPr>
        <p:txBody>
          <a:bodyPr spcFirstLastPara="1" wrap="square" lIns="0" tIns="0" rIns="0" bIns="0" anchor="t" anchorCtr="0">
            <a:spAutoFit/>
          </a:bodyPr>
          <a:lstStyle/>
          <a:p>
            <a:pPr marL="561341" marR="0" lvl="1" indent="-280668" algn="l" rtl="0">
              <a:lnSpc>
                <a:spcPct val="150000"/>
              </a:lnSpc>
              <a:spcBef>
                <a:spcPts val="0"/>
              </a:spcBef>
              <a:spcAft>
                <a:spcPts val="0"/>
              </a:spcAft>
              <a:buClr>
                <a:schemeClr val="dk1"/>
              </a:buClr>
              <a:buSzPts val="2600"/>
              <a:buFont typeface="Arial"/>
              <a:buChar char="•"/>
            </a:pPr>
            <a:r>
              <a:rPr lang="en-US" sz="2600" b="0" i="0" u="none" strike="noStrike" cap="none">
                <a:solidFill>
                  <a:schemeClr val="dk1"/>
                </a:solidFill>
                <a:latin typeface="Josefin Sans"/>
                <a:ea typeface="Josefin Sans"/>
                <a:cs typeface="Josefin Sans"/>
                <a:sym typeface="Josefin Sans"/>
              </a:rPr>
              <a:t>Tìm được số lượng các cụm hợp lý nhất cho mỗi một bức ảnh.</a:t>
            </a:r>
            <a:endParaRPr sz="1400" b="0" i="0" u="none" strike="noStrike" cap="none">
              <a:solidFill>
                <a:srgbClr val="000000"/>
              </a:solidFill>
              <a:latin typeface="Arial"/>
              <a:ea typeface="Arial"/>
              <a:cs typeface="Arial"/>
              <a:sym typeface="Arial"/>
            </a:endParaRPr>
          </a:p>
          <a:p>
            <a:pPr marL="561341" marR="0" lvl="1" indent="-280668" algn="l" rtl="0">
              <a:lnSpc>
                <a:spcPct val="150000"/>
              </a:lnSpc>
              <a:spcBef>
                <a:spcPts val="0"/>
              </a:spcBef>
              <a:spcAft>
                <a:spcPts val="0"/>
              </a:spcAft>
              <a:buClr>
                <a:schemeClr val="dk1"/>
              </a:buClr>
              <a:buSzPts val="2600"/>
              <a:buFont typeface="Arial"/>
              <a:buChar char="•"/>
            </a:pPr>
            <a:r>
              <a:rPr lang="en-US" sz="2600" b="0" i="0" u="none" strike="noStrike" cap="none">
                <a:solidFill>
                  <a:schemeClr val="dk1"/>
                </a:solidFill>
                <a:latin typeface="Josefin Sans"/>
                <a:ea typeface="Josefin Sans"/>
                <a:cs typeface="Josefin Sans"/>
                <a:sym typeface="Josefin Sans"/>
              </a:rPr>
              <a:t>Việc phân cụm chỉ phụ thuộc vào kích cỡ của window W</a:t>
            </a:r>
            <a:endParaRPr sz="1400" b="0" i="0" u="none" strike="noStrike" cap="none">
              <a:solidFill>
                <a:srgbClr val="000000"/>
              </a:solidFill>
              <a:latin typeface="Arial"/>
              <a:ea typeface="Arial"/>
              <a:cs typeface="Arial"/>
              <a:sym typeface="Arial"/>
            </a:endParaRPr>
          </a:p>
        </p:txBody>
      </p:sp>
      <p:sp>
        <p:nvSpPr>
          <p:cNvPr id="339" name="Google Shape;339;p14"/>
          <p:cNvSpPr txBox="1"/>
          <p:nvPr/>
        </p:nvSpPr>
        <p:spPr>
          <a:xfrm>
            <a:off x="10734475" y="3859037"/>
            <a:ext cx="6477400" cy="548674"/>
          </a:xfrm>
          <a:prstGeom prst="rect">
            <a:avLst/>
          </a:prstGeom>
          <a:noFill/>
          <a:ln>
            <a:noFill/>
          </a:ln>
        </p:spPr>
        <p:txBody>
          <a:bodyPr spcFirstLastPara="1" wrap="square" lIns="0" tIns="0" rIns="0" bIns="0" anchor="t" anchorCtr="0">
            <a:spAutoFit/>
          </a:bodyPr>
          <a:lstStyle/>
          <a:p>
            <a:pPr marL="0" marR="0" lvl="0" indent="0" algn="ctr" rtl="0">
              <a:lnSpc>
                <a:spcPct val="120033"/>
              </a:lnSpc>
              <a:spcBef>
                <a:spcPts val="0"/>
              </a:spcBef>
              <a:spcAft>
                <a:spcPts val="0"/>
              </a:spcAft>
              <a:buClr>
                <a:srgbClr val="000000"/>
              </a:buClr>
              <a:buSzPts val="3599"/>
              <a:buFont typeface="Arial"/>
              <a:buNone/>
            </a:pPr>
            <a:r>
              <a:rPr lang="en-US" sz="3599" b="0" i="0" u="none" strike="noStrike" cap="none">
                <a:solidFill>
                  <a:schemeClr val="dk1"/>
                </a:solidFill>
                <a:latin typeface="Josefin Sans"/>
                <a:ea typeface="Josefin Sans"/>
                <a:cs typeface="Josefin Sans"/>
                <a:sym typeface="Josefin Sans"/>
              </a:rPr>
              <a:t>HẠN CHẾ</a:t>
            </a:r>
            <a:endParaRPr sz="1400" b="0" i="0" u="none" strike="noStrike" cap="none">
              <a:solidFill>
                <a:srgbClr val="000000"/>
              </a:solidFill>
              <a:latin typeface="Arial"/>
              <a:ea typeface="Arial"/>
              <a:cs typeface="Arial"/>
              <a:sym typeface="Arial"/>
            </a:endParaRPr>
          </a:p>
        </p:txBody>
      </p:sp>
      <p:sp>
        <p:nvSpPr>
          <p:cNvPr id="340" name="Google Shape;340;p14"/>
          <p:cNvSpPr txBox="1"/>
          <p:nvPr/>
        </p:nvSpPr>
        <p:spPr>
          <a:xfrm>
            <a:off x="10558716" y="4489609"/>
            <a:ext cx="6423124" cy="1474571"/>
          </a:xfrm>
          <a:prstGeom prst="rect">
            <a:avLst/>
          </a:prstGeom>
          <a:noFill/>
          <a:ln>
            <a:noFill/>
          </a:ln>
        </p:spPr>
        <p:txBody>
          <a:bodyPr spcFirstLastPara="1" wrap="square" lIns="0" tIns="0" rIns="0" bIns="0" anchor="t" anchorCtr="0">
            <a:spAutoFit/>
          </a:bodyPr>
          <a:lstStyle/>
          <a:p>
            <a:pPr marL="556638" marR="0" lvl="1" indent="-278319" algn="l" rtl="0">
              <a:lnSpc>
                <a:spcPct val="150000"/>
              </a:lnSpc>
              <a:spcBef>
                <a:spcPts val="0"/>
              </a:spcBef>
              <a:spcAft>
                <a:spcPts val="0"/>
              </a:spcAft>
              <a:buClr>
                <a:schemeClr val="dk1"/>
              </a:buClr>
              <a:buSzPts val="2578"/>
              <a:buFont typeface="Arial"/>
              <a:buChar char="•"/>
            </a:pPr>
            <a:r>
              <a:rPr lang="en-US" sz="2578" b="0" i="0" u="none" strike="noStrike" cap="none">
                <a:solidFill>
                  <a:schemeClr val="dk1"/>
                </a:solidFill>
                <a:latin typeface="Josefin Sans"/>
                <a:ea typeface="Josefin Sans"/>
                <a:cs typeface="Josefin Sans"/>
                <a:sym typeface="Josefin Sans"/>
              </a:rPr>
              <a:t>Việc tính toán sẽ tương đối tốn kém</a:t>
            </a:r>
            <a:endParaRPr sz="2578" b="0" i="0" u="none" strike="noStrike" cap="none">
              <a:solidFill>
                <a:schemeClr val="dk1"/>
              </a:solidFill>
              <a:latin typeface="Josefin Sans"/>
              <a:ea typeface="Josefin Sans"/>
              <a:cs typeface="Josefin Sans"/>
              <a:sym typeface="Josefin Sans"/>
            </a:endParaRPr>
          </a:p>
          <a:p>
            <a:pPr marL="556638" marR="0" lvl="1" indent="-278319" algn="l" rtl="0">
              <a:lnSpc>
                <a:spcPct val="150000"/>
              </a:lnSpc>
              <a:spcBef>
                <a:spcPts val="0"/>
              </a:spcBef>
              <a:spcAft>
                <a:spcPts val="0"/>
              </a:spcAft>
              <a:buClr>
                <a:schemeClr val="dk1"/>
              </a:buClr>
              <a:buSzPts val="2578"/>
              <a:buFont typeface="Arial"/>
              <a:buChar char="•"/>
            </a:pPr>
            <a:r>
              <a:rPr lang="en-US" sz="2578" b="0" i="0" u="none" strike="noStrike" cap="none">
                <a:solidFill>
                  <a:schemeClr val="dk1"/>
                </a:solidFill>
                <a:latin typeface="Josefin Sans"/>
                <a:ea typeface="Josefin Sans"/>
                <a:cs typeface="Josefin Sans"/>
                <a:sym typeface="Josefin Sans"/>
              </a:rPr>
              <a:t>Thời gian xử lý sẽ chậm khi bức ảnh có nhiều điểm dữ liệu</a:t>
            </a:r>
            <a:endParaRPr sz="2578" b="0" i="0" u="none" strike="noStrike" cap="none">
              <a:solidFill>
                <a:schemeClr val="dk1"/>
              </a:solidFill>
              <a:latin typeface="Josefin Sans"/>
              <a:ea typeface="Josefin Sans"/>
              <a:cs typeface="Josefin Sans"/>
              <a:sym typeface="Josefin Sans"/>
            </a:endParaRPr>
          </a:p>
        </p:txBody>
      </p:sp>
      <p:sp>
        <p:nvSpPr>
          <p:cNvPr id="341" name="Google Shape;341;p14"/>
          <p:cNvSpPr txBox="1"/>
          <p:nvPr/>
        </p:nvSpPr>
        <p:spPr>
          <a:xfrm>
            <a:off x="1076125" y="1085850"/>
            <a:ext cx="9482591" cy="1009650"/>
          </a:xfrm>
          <a:prstGeom prst="rect">
            <a:avLst/>
          </a:prstGeom>
          <a:noFill/>
          <a:ln>
            <a:noFill/>
          </a:ln>
        </p:spPr>
        <p:txBody>
          <a:bodyPr spcFirstLastPara="1" wrap="square" lIns="0" tIns="0" rIns="0" bIns="0" anchor="t" anchorCtr="0">
            <a:spAutoFit/>
          </a:bodyPr>
          <a:lstStyle/>
          <a:p>
            <a:pPr marL="0" marR="0" lvl="0" indent="0" algn="just" rtl="0">
              <a:lnSpc>
                <a:spcPct val="111001"/>
              </a:lnSpc>
              <a:spcBef>
                <a:spcPts val="0"/>
              </a:spcBef>
              <a:spcAft>
                <a:spcPts val="0"/>
              </a:spcAft>
              <a:buClr>
                <a:srgbClr val="000000"/>
              </a:buClr>
              <a:buSzPts val="6999"/>
              <a:buFont typeface="Arial"/>
              <a:buNone/>
            </a:pPr>
            <a:r>
              <a:rPr lang="en-US" sz="6999" b="0" i="0" u="none" strike="noStrike" cap="none">
                <a:solidFill>
                  <a:schemeClr val="dk1"/>
                </a:solidFill>
                <a:latin typeface="Josefin Sans"/>
                <a:ea typeface="Josefin Sans"/>
                <a:cs typeface="Josefin Sans"/>
                <a:sym typeface="Josefin Sans"/>
              </a:rPr>
              <a:t>Ưu điểm và hạn chế</a:t>
            </a:r>
            <a:endParaRPr sz="1400" b="0" i="0" u="none" strike="noStrike" cap="none">
              <a:solidFill>
                <a:srgbClr val="000000"/>
              </a:solidFill>
              <a:latin typeface="Arial"/>
              <a:ea typeface="Arial"/>
              <a:cs typeface="Arial"/>
              <a:sym typeface="Arial"/>
            </a:endParaRPr>
          </a:p>
        </p:txBody>
      </p:sp>
      <p:cxnSp>
        <p:nvCxnSpPr>
          <p:cNvPr id="342" name="Google Shape;342;p14"/>
          <p:cNvCxnSpPr/>
          <p:nvPr/>
        </p:nvCxnSpPr>
        <p:spPr>
          <a:xfrm rot="5380320">
            <a:off x="7090218" y="5235978"/>
            <a:ext cx="4084184" cy="0"/>
          </a:xfrm>
          <a:prstGeom prst="straightConnector1">
            <a:avLst/>
          </a:prstGeom>
          <a:noFill/>
          <a:ln w="47625" cap="rnd" cmpd="sng">
            <a:solidFill>
              <a:srgbClr val="000000"/>
            </a:solidFill>
            <a:prstDash val="solid"/>
            <a:round/>
            <a:headEnd type="none" w="sm" len="sm"/>
            <a:tailEnd type="none" w="sm" len="sm"/>
          </a:ln>
        </p:spPr>
      </p:cxnSp>
      <p:pic>
        <p:nvPicPr>
          <p:cNvPr id="343" name="Google Shape;343;p14"/>
          <p:cNvPicPr preferRelativeResize="0"/>
          <p:nvPr/>
        </p:nvPicPr>
        <p:blipFill rotWithShape="1">
          <a:blip r:embed="rId3">
            <a:alphaModFix amt="19999"/>
          </a:blip>
          <a:srcRect/>
          <a:stretch/>
        </p:blipFill>
        <p:spPr>
          <a:xfrm rot="-8698564">
            <a:off x="-2337952" y="-3928601"/>
            <a:ext cx="8685195" cy="9000202"/>
          </a:xfrm>
          <a:prstGeom prst="rect">
            <a:avLst/>
          </a:prstGeom>
          <a:noFill/>
          <a:ln>
            <a:noFill/>
          </a:ln>
        </p:spPr>
      </p:pic>
      <p:sp>
        <p:nvSpPr>
          <p:cNvPr id="344" name="Google Shape;344;p14"/>
          <p:cNvSpPr txBox="1"/>
          <p:nvPr/>
        </p:nvSpPr>
        <p:spPr>
          <a:xfrm>
            <a:off x="17270103" y="9293450"/>
            <a:ext cx="7815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en-US" sz="3100" b="0" i="0" u="none" strike="noStrike" cap="none" dirty="0">
                <a:solidFill>
                  <a:srgbClr val="000000"/>
                </a:solidFill>
                <a:latin typeface="Calibri"/>
                <a:ea typeface="Calibri"/>
                <a:cs typeface="Calibri"/>
                <a:sym typeface="Calibri"/>
              </a:rPr>
              <a:t>16</a:t>
            </a:r>
            <a:endParaRPr sz="3100" b="0" i="0" u="none" strike="noStrike" cap="none" dirty="0">
              <a:solidFill>
                <a:srgbClr val="000000"/>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8">
                                            <p:txEl>
                                              <p:pRg st="0" end="0"/>
                                            </p:txEl>
                                          </p:spTgt>
                                        </p:tgtEl>
                                        <p:attrNameLst>
                                          <p:attrName>style.visibility</p:attrName>
                                        </p:attrNameLst>
                                      </p:cBhvr>
                                      <p:to>
                                        <p:strVal val="visible"/>
                                      </p:to>
                                    </p:set>
                                    <p:animEffect transition="in" filter="fade">
                                      <p:cBhvr>
                                        <p:cTn id="7" dur="500"/>
                                        <p:tgtEl>
                                          <p:spTgt spid="3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8">
                                            <p:txEl>
                                              <p:pRg st="1" end="1"/>
                                            </p:txEl>
                                          </p:spTgt>
                                        </p:tgtEl>
                                        <p:attrNameLst>
                                          <p:attrName>style.visibility</p:attrName>
                                        </p:attrNameLst>
                                      </p:cBhvr>
                                      <p:to>
                                        <p:strVal val="visible"/>
                                      </p:to>
                                    </p:set>
                                    <p:animEffect transition="in" filter="fade">
                                      <p:cBhvr>
                                        <p:cTn id="12" dur="500"/>
                                        <p:tgtEl>
                                          <p:spTgt spid="33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0">
                                            <p:txEl>
                                              <p:pRg st="0" end="0"/>
                                            </p:txEl>
                                          </p:spTgt>
                                        </p:tgtEl>
                                        <p:attrNameLst>
                                          <p:attrName>style.visibility</p:attrName>
                                        </p:attrNameLst>
                                      </p:cBhvr>
                                      <p:to>
                                        <p:strVal val="visible"/>
                                      </p:to>
                                    </p:set>
                                    <p:animEffect transition="in" filter="fade">
                                      <p:cBhvr>
                                        <p:cTn id="17" dur="500"/>
                                        <p:tgtEl>
                                          <p:spTgt spid="34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0">
                                            <p:txEl>
                                              <p:pRg st="1" end="1"/>
                                            </p:txEl>
                                          </p:spTgt>
                                        </p:tgtEl>
                                        <p:attrNameLst>
                                          <p:attrName>style.visibility</p:attrName>
                                        </p:attrNameLst>
                                      </p:cBhvr>
                                      <p:to>
                                        <p:strVal val="visible"/>
                                      </p:to>
                                    </p:set>
                                    <p:animEffect transition="in" filter="fade">
                                      <p:cBhvr>
                                        <p:cTn id="22" dur="500"/>
                                        <p:tgtEl>
                                          <p:spTgt spid="34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15"/>
          <p:cNvSpPr txBox="1"/>
          <p:nvPr/>
        </p:nvSpPr>
        <p:spPr>
          <a:xfrm>
            <a:off x="3016322" y="1147263"/>
            <a:ext cx="5517977" cy="1097347"/>
          </a:xfrm>
          <a:prstGeom prst="rect">
            <a:avLst/>
          </a:prstGeom>
          <a:noFill/>
          <a:ln>
            <a:noFill/>
          </a:ln>
        </p:spPr>
        <p:txBody>
          <a:bodyPr spcFirstLastPara="1" wrap="square" lIns="0" tIns="0" rIns="0" bIns="0" anchor="t" anchorCtr="0">
            <a:spAutoFit/>
          </a:bodyPr>
          <a:lstStyle/>
          <a:p>
            <a:pPr marL="0" marR="0" lvl="0" indent="0" algn="ctr" rtl="0">
              <a:lnSpc>
                <a:spcPct val="120033"/>
              </a:lnSpc>
              <a:spcBef>
                <a:spcPts val="0"/>
              </a:spcBef>
              <a:spcAft>
                <a:spcPts val="0"/>
              </a:spcAft>
              <a:buClr>
                <a:srgbClr val="000000"/>
              </a:buClr>
              <a:buSzPts val="3599"/>
              <a:buFont typeface="Arial"/>
              <a:buNone/>
            </a:pPr>
            <a:r>
              <a:rPr lang="en-US" sz="3599" b="0" i="0" u="none" strike="noStrike" cap="none">
                <a:solidFill>
                  <a:schemeClr val="dk1"/>
                </a:solidFill>
                <a:latin typeface="Josefin Sans"/>
                <a:ea typeface="Josefin Sans"/>
                <a:cs typeface="Josefin Sans"/>
                <a:sym typeface="Josefin Sans"/>
              </a:rPr>
              <a:t>K-MEANS CLUSTERING</a:t>
            </a:r>
            <a:endParaRPr sz="1400" b="0" i="0" u="none" strike="noStrike" cap="none">
              <a:solidFill>
                <a:srgbClr val="000000"/>
              </a:solidFill>
              <a:latin typeface="Arial"/>
              <a:ea typeface="Arial"/>
              <a:cs typeface="Arial"/>
              <a:sym typeface="Arial"/>
            </a:endParaRPr>
          </a:p>
        </p:txBody>
      </p:sp>
      <p:sp>
        <p:nvSpPr>
          <p:cNvPr id="350" name="Google Shape;350;p15"/>
          <p:cNvSpPr txBox="1"/>
          <p:nvPr/>
        </p:nvSpPr>
        <p:spPr>
          <a:xfrm>
            <a:off x="9945178" y="3334958"/>
            <a:ext cx="5143900" cy="548674"/>
          </a:xfrm>
          <a:prstGeom prst="rect">
            <a:avLst/>
          </a:prstGeom>
          <a:noFill/>
          <a:ln>
            <a:noFill/>
          </a:ln>
        </p:spPr>
        <p:txBody>
          <a:bodyPr spcFirstLastPara="1" wrap="square" lIns="0" tIns="0" rIns="0" bIns="0" anchor="t" anchorCtr="0">
            <a:spAutoFit/>
          </a:bodyPr>
          <a:lstStyle/>
          <a:p>
            <a:pPr marL="0" marR="0" lvl="0" indent="0" algn="ctr" rtl="0">
              <a:lnSpc>
                <a:spcPct val="120033"/>
              </a:lnSpc>
              <a:spcBef>
                <a:spcPts val="0"/>
              </a:spcBef>
              <a:spcAft>
                <a:spcPts val="0"/>
              </a:spcAft>
              <a:buClr>
                <a:srgbClr val="000000"/>
              </a:buClr>
              <a:buSzPts val="3599"/>
              <a:buFont typeface="Arial"/>
              <a:buNone/>
            </a:pPr>
            <a:r>
              <a:rPr lang="en-US" sz="3599" b="0" i="0" u="none" strike="noStrike" cap="none">
                <a:solidFill>
                  <a:schemeClr val="dk1"/>
                </a:solidFill>
                <a:latin typeface="Josefin Sans"/>
                <a:ea typeface="Josefin Sans"/>
                <a:cs typeface="Josefin Sans"/>
                <a:sym typeface="Josefin Sans"/>
              </a:rPr>
              <a:t>MEANSHIFT</a:t>
            </a:r>
            <a:endParaRPr sz="1400" b="0" i="0" u="none" strike="noStrike" cap="none">
              <a:solidFill>
                <a:srgbClr val="000000"/>
              </a:solidFill>
              <a:latin typeface="Arial"/>
              <a:ea typeface="Arial"/>
              <a:cs typeface="Arial"/>
              <a:sym typeface="Arial"/>
            </a:endParaRPr>
          </a:p>
        </p:txBody>
      </p:sp>
      <p:sp>
        <p:nvSpPr>
          <p:cNvPr id="351" name="Google Shape;351;p15"/>
          <p:cNvSpPr txBox="1"/>
          <p:nvPr/>
        </p:nvSpPr>
        <p:spPr>
          <a:xfrm>
            <a:off x="3203361" y="5975492"/>
            <a:ext cx="5143900" cy="548674"/>
          </a:xfrm>
          <a:prstGeom prst="rect">
            <a:avLst/>
          </a:prstGeom>
          <a:noFill/>
          <a:ln>
            <a:noFill/>
          </a:ln>
        </p:spPr>
        <p:txBody>
          <a:bodyPr spcFirstLastPara="1" wrap="square" lIns="0" tIns="0" rIns="0" bIns="0" anchor="t" anchorCtr="0">
            <a:spAutoFit/>
          </a:bodyPr>
          <a:lstStyle/>
          <a:p>
            <a:pPr marL="0" marR="0" lvl="0" indent="0" algn="ctr" rtl="0">
              <a:lnSpc>
                <a:spcPct val="120033"/>
              </a:lnSpc>
              <a:spcBef>
                <a:spcPts val="0"/>
              </a:spcBef>
              <a:spcAft>
                <a:spcPts val="0"/>
              </a:spcAft>
              <a:buClr>
                <a:srgbClr val="000000"/>
              </a:buClr>
              <a:buSzPts val="3599"/>
              <a:buFont typeface="Arial"/>
              <a:buNone/>
            </a:pPr>
            <a:r>
              <a:rPr lang="en-US" sz="3599" b="0" i="0" u="none" strike="noStrike" cap="none">
                <a:solidFill>
                  <a:schemeClr val="dk1"/>
                </a:solidFill>
                <a:latin typeface="Josefin Sans"/>
                <a:ea typeface="Josefin Sans"/>
                <a:cs typeface="Josefin Sans"/>
                <a:sym typeface="Josefin Sans"/>
              </a:rPr>
              <a:t>FUZZY C-MEANS</a:t>
            </a:r>
            <a:endParaRPr sz="1400" b="0" i="0" u="none" strike="noStrike" cap="none">
              <a:solidFill>
                <a:srgbClr val="000000"/>
              </a:solidFill>
              <a:latin typeface="Arial"/>
              <a:ea typeface="Arial"/>
              <a:cs typeface="Arial"/>
              <a:sym typeface="Arial"/>
            </a:endParaRPr>
          </a:p>
        </p:txBody>
      </p:sp>
      <p:sp>
        <p:nvSpPr>
          <p:cNvPr id="352" name="Google Shape;352;p15"/>
          <p:cNvSpPr/>
          <p:nvPr/>
        </p:nvSpPr>
        <p:spPr>
          <a:xfrm>
            <a:off x="17260575" y="8462486"/>
            <a:ext cx="568950" cy="5715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15"/>
          <p:cNvSpPr/>
          <p:nvPr/>
        </p:nvSpPr>
        <p:spPr>
          <a:xfrm>
            <a:off x="9124950" y="-209550"/>
            <a:ext cx="38100" cy="10706100"/>
          </a:xfrm>
          <a:prstGeom prst="rect">
            <a:avLst/>
          </a:prstGeom>
          <a:solidFill>
            <a:srgbClr val="E2E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15"/>
          <p:cNvSpPr/>
          <p:nvPr/>
        </p:nvSpPr>
        <p:spPr>
          <a:xfrm>
            <a:off x="9015997" y="1695937"/>
            <a:ext cx="256007" cy="257154"/>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15"/>
          <p:cNvSpPr/>
          <p:nvPr/>
        </p:nvSpPr>
        <p:spPr>
          <a:xfrm>
            <a:off x="9015997" y="3908594"/>
            <a:ext cx="256007" cy="257154"/>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15"/>
          <p:cNvSpPr/>
          <p:nvPr/>
        </p:nvSpPr>
        <p:spPr>
          <a:xfrm>
            <a:off x="9015997" y="6121252"/>
            <a:ext cx="256007" cy="257154"/>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15"/>
          <p:cNvSpPr/>
          <p:nvPr/>
        </p:nvSpPr>
        <p:spPr>
          <a:xfrm>
            <a:off x="9015997" y="8333909"/>
            <a:ext cx="256007" cy="257154"/>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15"/>
          <p:cNvSpPr/>
          <p:nvPr/>
        </p:nvSpPr>
        <p:spPr>
          <a:xfrm>
            <a:off x="-317047" y="604334"/>
            <a:ext cx="1342738" cy="134875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59" name="Google Shape;359;p15"/>
          <p:cNvPicPr preferRelativeResize="0"/>
          <p:nvPr/>
        </p:nvPicPr>
        <p:blipFill rotWithShape="1">
          <a:blip r:embed="rId3">
            <a:alphaModFix/>
          </a:blip>
          <a:srcRect/>
          <a:stretch/>
        </p:blipFill>
        <p:spPr>
          <a:xfrm rot="-2120230">
            <a:off x="16952691" y="6143167"/>
            <a:ext cx="1741778" cy="1804951"/>
          </a:xfrm>
          <a:prstGeom prst="rect">
            <a:avLst/>
          </a:prstGeom>
          <a:noFill/>
          <a:ln>
            <a:noFill/>
          </a:ln>
        </p:spPr>
      </p:pic>
      <p:pic>
        <p:nvPicPr>
          <p:cNvPr id="360" name="Google Shape;360;p15"/>
          <p:cNvPicPr preferRelativeResize="0"/>
          <p:nvPr/>
        </p:nvPicPr>
        <p:blipFill rotWithShape="1">
          <a:blip r:embed="rId4">
            <a:alphaModFix amt="9999"/>
          </a:blip>
          <a:srcRect/>
          <a:stretch/>
        </p:blipFill>
        <p:spPr>
          <a:xfrm rot="-8898611">
            <a:off x="8208102" y="4949976"/>
            <a:ext cx="7230953" cy="7493216"/>
          </a:xfrm>
          <a:prstGeom prst="rect">
            <a:avLst/>
          </a:prstGeom>
          <a:noFill/>
          <a:ln>
            <a:noFill/>
          </a:ln>
        </p:spPr>
      </p:pic>
      <p:pic>
        <p:nvPicPr>
          <p:cNvPr id="361" name="Google Shape;361;p15"/>
          <p:cNvPicPr preferRelativeResize="0"/>
          <p:nvPr/>
        </p:nvPicPr>
        <p:blipFill rotWithShape="1">
          <a:blip r:embed="rId4">
            <a:alphaModFix amt="9999"/>
          </a:blip>
          <a:srcRect/>
          <a:stretch/>
        </p:blipFill>
        <p:spPr>
          <a:xfrm rot="-5688114">
            <a:off x="8410395" y="-1971930"/>
            <a:ext cx="9491370" cy="9835617"/>
          </a:xfrm>
          <a:prstGeom prst="rect">
            <a:avLst/>
          </a:prstGeom>
          <a:noFill/>
          <a:ln>
            <a:noFill/>
          </a:ln>
        </p:spPr>
      </p:pic>
      <p:pic>
        <p:nvPicPr>
          <p:cNvPr id="362" name="Google Shape;362;p15"/>
          <p:cNvPicPr preferRelativeResize="0"/>
          <p:nvPr/>
        </p:nvPicPr>
        <p:blipFill rotWithShape="1">
          <a:blip r:embed="rId4">
            <a:alphaModFix amt="9999"/>
          </a:blip>
          <a:srcRect/>
          <a:stretch/>
        </p:blipFill>
        <p:spPr>
          <a:xfrm rot="-7912599">
            <a:off x="283697" y="-2560035"/>
            <a:ext cx="8668733" cy="8983143"/>
          </a:xfrm>
          <a:prstGeom prst="rect">
            <a:avLst/>
          </a:prstGeom>
          <a:noFill/>
          <a:ln>
            <a:noFill/>
          </a:ln>
        </p:spPr>
      </p:pic>
      <p:pic>
        <p:nvPicPr>
          <p:cNvPr id="363" name="Google Shape;363;p15"/>
          <p:cNvPicPr preferRelativeResize="0"/>
          <p:nvPr/>
        </p:nvPicPr>
        <p:blipFill rotWithShape="1">
          <a:blip r:embed="rId4">
            <a:alphaModFix amt="9999"/>
          </a:blip>
          <a:srcRect/>
          <a:stretch/>
        </p:blipFill>
        <p:spPr>
          <a:xfrm rot="4750356">
            <a:off x="2316769" y="3410501"/>
            <a:ext cx="6917083" cy="7167962"/>
          </a:xfrm>
          <a:prstGeom prst="rect">
            <a:avLst/>
          </a:prstGeom>
          <a:noFill/>
          <a:ln>
            <a:noFill/>
          </a:ln>
        </p:spPr>
      </p:pic>
      <p:sp>
        <p:nvSpPr>
          <p:cNvPr id="364" name="Google Shape;364;p15"/>
          <p:cNvSpPr txBox="1"/>
          <p:nvPr/>
        </p:nvSpPr>
        <p:spPr>
          <a:xfrm>
            <a:off x="17270103" y="9293450"/>
            <a:ext cx="7815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en-US" sz="3100" b="0" i="0" u="none" strike="noStrike" cap="none" dirty="0">
                <a:solidFill>
                  <a:srgbClr val="000000"/>
                </a:solidFill>
                <a:latin typeface="Calibri"/>
                <a:ea typeface="Calibri"/>
                <a:cs typeface="Calibri"/>
                <a:sym typeface="Calibri"/>
              </a:rPr>
              <a:t>17</a:t>
            </a:r>
            <a:endParaRPr sz="3100" b="0" i="0" u="none" strike="noStrike" cap="none" dirty="0">
              <a:solidFill>
                <a:srgbClr val="000000"/>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1"/>
                                        </p:tgtEl>
                                        <p:attrNameLst>
                                          <p:attrName>style.visibility</p:attrName>
                                        </p:attrNameLst>
                                      </p:cBhvr>
                                      <p:to>
                                        <p:strVal val="visible"/>
                                      </p:to>
                                    </p:set>
                                    <p:animEffect transition="in" filter="fade">
                                      <p:cBhvr>
                                        <p:cTn id="7" dur="500"/>
                                        <p:tgtEl>
                                          <p:spTgt spid="3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69" name="Google Shape;369;p16"/>
          <p:cNvPicPr preferRelativeResize="0"/>
          <p:nvPr/>
        </p:nvPicPr>
        <p:blipFill rotWithShape="1">
          <a:blip r:embed="rId3">
            <a:alphaModFix amt="9999"/>
          </a:blip>
          <a:srcRect/>
          <a:stretch/>
        </p:blipFill>
        <p:spPr>
          <a:xfrm>
            <a:off x="14444223" y="5750572"/>
            <a:ext cx="5630153" cy="5834356"/>
          </a:xfrm>
          <a:prstGeom prst="rect">
            <a:avLst/>
          </a:prstGeom>
          <a:noFill/>
          <a:ln>
            <a:noFill/>
          </a:ln>
        </p:spPr>
      </p:pic>
      <p:pic>
        <p:nvPicPr>
          <p:cNvPr id="370" name="Google Shape;370;p16"/>
          <p:cNvPicPr preferRelativeResize="0"/>
          <p:nvPr/>
        </p:nvPicPr>
        <p:blipFill rotWithShape="1">
          <a:blip r:embed="rId3">
            <a:alphaModFix amt="9999"/>
          </a:blip>
          <a:srcRect/>
          <a:stretch/>
        </p:blipFill>
        <p:spPr>
          <a:xfrm rot="-3858459">
            <a:off x="11893583" y="-1446935"/>
            <a:ext cx="7958550" cy="8247202"/>
          </a:xfrm>
          <a:prstGeom prst="rect">
            <a:avLst/>
          </a:prstGeom>
          <a:noFill/>
          <a:ln>
            <a:noFill/>
          </a:ln>
        </p:spPr>
      </p:pic>
      <p:pic>
        <p:nvPicPr>
          <p:cNvPr id="371" name="Google Shape;371;p16"/>
          <p:cNvPicPr preferRelativeResize="0"/>
          <p:nvPr/>
        </p:nvPicPr>
        <p:blipFill rotWithShape="1">
          <a:blip r:embed="rId3">
            <a:alphaModFix amt="9999"/>
          </a:blip>
          <a:srcRect/>
          <a:stretch/>
        </p:blipFill>
        <p:spPr>
          <a:xfrm rot="-6938171">
            <a:off x="-2270898" y="4389359"/>
            <a:ext cx="6599197" cy="6838546"/>
          </a:xfrm>
          <a:prstGeom prst="rect">
            <a:avLst/>
          </a:prstGeom>
          <a:noFill/>
          <a:ln>
            <a:noFill/>
          </a:ln>
        </p:spPr>
      </p:pic>
      <p:pic>
        <p:nvPicPr>
          <p:cNvPr id="372" name="Google Shape;372;p16"/>
          <p:cNvPicPr preferRelativeResize="0"/>
          <p:nvPr/>
        </p:nvPicPr>
        <p:blipFill rotWithShape="1">
          <a:blip r:embed="rId3">
            <a:alphaModFix amt="9999"/>
          </a:blip>
          <a:srcRect/>
          <a:stretch/>
        </p:blipFill>
        <p:spPr>
          <a:xfrm rot="-9653010">
            <a:off x="-2653501" y="-3517467"/>
            <a:ext cx="8774102" cy="9092333"/>
          </a:xfrm>
          <a:prstGeom prst="rect">
            <a:avLst/>
          </a:prstGeom>
          <a:noFill/>
          <a:ln>
            <a:noFill/>
          </a:ln>
        </p:spPr>
      </p:pic>
      <p:sp>
        <p:nvSpPr>
          <p:cNvPr id="373" name="Google Shape;373;p16"/>
          <p:cNvSpPr/>
          <p:nvPr/>
        </p:nvSpPr>
        <p:spPr>
          <a:xfrm>
            <a:off x="16080834" y="9258300"/>
            <a:ext cx="1175830" cy="11811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16"/>
          <p:cNvSpPr/>
          <p:nvPr/>
        </p:nvSpPr>
        <p:spPr>
          <a:xfrm>
            <a:off x="1029975" y="1028700"/>
            <a:ext cx="568950" cy="5715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75" name="Google Shape;375;p16"/>
          <p:cNvPicPr preferRelativeResize="0"/>
          <p:nvPr/>
        </p:nvPicPr>
        <p:blipFill rotWithShape="1">
          <a:blip r:embed="rId4">
            <a:alphaModFix/>
          </a:blip>
          <a:srcRect/>
          <a:stretch/>
        </p:blipFill>
        <p:spPr>
          <a:xfrm rot="-6284995">
            <a:off x="-870493" y="-880590"/>
            <a:ext cx="1936387" cy="2006618"/>
          </a:xfrm>
          <a:prstGeom prst="rect">
            <a:avLst/>
          </a:prstGeom>
          <a:noFill/>
          <a:ln>
            <a:noFill/>
          </a:ln>
        </p:spPr>
      </p:pic>
      <p:pic>
        <p:nvPicPr>
          <p:cNvPr id="376" name="Google Shape;376;p16"/>
          <p:cNvPicPr preferRelativeResize="0"/>
          <p:nvPr/>
        </p:nvPicPr>
        <p:blipFill rotWithShape="1">
          <a:blip r:embed="rId4">
            <a:alphaModFix/>
          </a:blip>
          <a:srcRect/>
          <a:stretch/>
        </p:blipFill>
        <p:spPr>
          <a:xfrm rot="690501">
            <a:off x="17438639" y="7418650"/>
            <a:ext cx="2410762" cy="2498199"/>
          </a:xfrm>
          <a:prstGeom prst="rect">
            <a:avLst/>
          </a:prstGeom>
          <a:noFill/>
          <a:ln>
            <a:noFill/>
          </a:ln>
        </p:spPr>
      </p:pic>
      <p:pic>
        <p:nvPicPr>
          <p:cNvPr id="377" name="Google Shape;377;p16"/>
          <p:cNvPicPr preferRelativeResize="0"/>
          <p:nvPr/>
        </p:nvPicPr>
        <p:blipFill rotWithShape="1">
          <a:blip r:embed="rId5">
            <a:alphaModFix/>
          </a:blip>
          <a:srcRect/>
          <a:stretch/>
        </p:blipFill>
        <p:spPr>
          <a:xfrm>
            <a:off x="1314450" y="3253462"/>
            <a:ext cx="7095066" cy="3949813"/>
          </a:xfrm>
          <a:prstGeom prst="rect">
            <a:avLst/>
          </a:prstGeom>
          <a:noFill/>
          <a:ln>
            <a:noFill/>
          </a:ln>
        </p:spPr>
      </p:pic>
      <p:sp>
        <p:nvSpPr>
          <p:cNvPr id="378" name="Google Shape;378;p16"/>
          <p:cNvSpPr txBox="1"/>
          <p:nvPr/>
        </p:nvSpPr>
        <p:spPr>
          <a:xfrm>
            <a:off x="8640763" y="2689763"/>
            <a:ext cx="8572900" cy="1228725"/>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Clr>
                <a:srgbClr val="000000"/>
              </a:buClr>
              <a:buSzPts val="3999"/>
              <a:buFont typeface="Arial"/>
              <a:buNone/>
            </a:pPr>
            <a:r>
              <a:rPr lang="en-US" sz="3999" b="1" i="0" u="none" strike="noStrike" cap="none">
                <a:solidFill>
                  <a:schemeClr val="dk1"/>
                </a:solidFill>
                <a:latin typeface="Josefin Sans"/>
                <a:ea typeface="Josefin Sans"/>
                <a:cs typeface="Josefin Sans"/>
                <a:sym typeface="Josefin Sans"/>
              </a:rPr>
              <a:t>GIỚI THIỆU VỀ THUẬT TOÁN FUZZY-C-MEANS (FCM)</a:t>
            </a:r>
            <a:endParaRPr sz="1400" b="0" i="0" u="none" strike="noStrike" cap="none">
              <a:solidFill>
                <a:srgbClr val="000000"/>
              </a:solidFill>
              <a:latin typeface="Arial"/>
              <a:ea typeface="Arial"/>
              <a:cs typeface="Arial"/>
              <a:sym typeface="Arial"/>
            </a:endParaRPr>
          </a:p>
        </p:txBody>
      </p:sp>
      <p:sp>
        <p:nvSpPr>
          <p:cNvPr id="379" name="Google Shape;379;p16"/>
          <p:cNvSpPr txBox="1"/>
          <p:nvPr/>
        </p:nvSpPr>
        <p:spPr>
          <a:xfrm>
            <a:off x="8640763" y="4112932"/>
            <a:ext cx="8572900" cy="3981450"/>
          </a:xfrm>
          <a:prstGeom prst="rect">
            <a:avLst/>
          </a:prstGeom>
          <a:noFill/>
          <a:ln>
            <a:noFill/>
          </a:ln>
        </p:spPr>
        <p:txBody>
          <a:bodyPr spcFirstLastPara="1" wrap="square" lIns="0" tIns="0" rIns="0" bIns="0" anchor="t" anchorCtr="0">
            <a:spAutoFit/>
          </a:bodyPr>
          <a:lstStyle/>
          <a:p>
            <a:pPr marL="647700" marR="0" lvl="1" indent="-323850" algn="l" rtl="0">
              <a:lnSpc>
                <a:spcPct val="150000"/>
              </a:lnSpc>
              <a:spcBef>
                <a:spcPts val="0"/>
              </a:spcBef>
              <a:spcAft>
                <a:spcPts val="0"/>
              </a:spcAft>
              <a:buClr>
                <a:schemeClr val="dk1"/>
              </a:buClr>
              <a:buSzPts val="3000"/>
              <a:buFont typeface="Arial"/>
              <a:buChar char="•"/>
            </a:pPr>
            <a:r>
              <a:rPr lang="en-US" sz="3000" b="0" i="0" u="none" strike="noStrike" cap="none">
                <a:solidFill>
                  <a:schemeClr val="dk1"/>
                </a:solidFill>
                <a:latin typeface="Josefin Sans"/>
                <a:ea typeface="Josefin Sans"/>
                <a:cs typeface="Josefin Sans"/>
                <a:sym typeface="Josefin Sans"/>
              </a:rPr>
              <a:t> Là một phương pháp phân cụm mà cho phép một điểm có thể thuộc nhiều hơn một cụm</a:t>
            </a:r>
            <a:endParaRPr sz="3000" b="0" i="0" u="none" strike="noStrike" cap="none">
              <a:solidFill>
                <a:schemeClr val="dk1"/>
              </a:solidFill>
              <a:latin typeface="Josefin Sans"/>
              <a:ea typeface="Josefin Sans"/>
              <a:cs typeface="Josefin Sans"/>
              <a:sym typeface="Josefin Sans"/>
            </a:endParaRPr>
          </a:p>
          <a:p>
            <a:pPr marL="647700" marR="0" lvl="1" indent="-323850" algn="l" rtl="0">
              <a:lnSpc>
                <a:spcPct val="150000"/>
              </a:lnSpc>
              <a:spcBef>
                <a:spcPts val="0"/>
              </a:spcBef>
              <a:spcAft>
                <a:spcPts val="0"/>
              </a:spcAft>
              <a:buClr>
                <a:schemeClr val="dk1"/>
              </a:buClr>
              <a:buSzPts val="3000"/>
              <a:buFont typeface="Arial"/>
              <a:buChar char="•"/>
            </a:pPr>
            <a:r>
              <a:rPr lang="en-US" sz="3000" b="0" i="0" u="none" strike="noStrike" cap="none">
                <a:solidFill>
                  <a:schemeClr val="dk1"/>
                </a:solidFill>
                <a:latin typeface="Josefin Sans"/>
                <a:ea typeface="Josefin Sans"/>
                <a:cs typeface="Josefin Sans"/>
                <a:sym typeface="Josefin Sans"/>
              </a:rPr>
              <a:t>Được phát triển bởi Dunn năm 1973 và cải tiến bởi Bezdek năm 1981</a:t>
            </a:r>
            <a:endParaRPr sz="1400" b="0" i="0" u="none" strike="noStrike" cap="none">
              <a:solidFill>
                <a:srgbClr val="000000"/>
              </a:solidFill>
              <a:latin typeface="Arial"/>
              <a:ea typeface="Arial"/>
              <a:cs typeface="Arial"/>
              <a:sym typeface="Arial"/>
            </a:endParaRPr>
          </a:p>
          <a:p>
            <a:pPr marL="647700" marR="0" lvl="1" indent="-323850" algn="l" rtl="0">
              <a:lnSpc>
                <a:spcPct val="150000"/>
              </a:lnSpc>
              <a:spcBef>
                <a:spcPts val="0"/>
              </a:spcBef>
              <a:spcAft>
                <a:spcPts val="0"/>
              </a:spcAft>
              <a:buClr>
                <a:schemeClr val="dk1"/>
              </a:buClr>
              <a:buSzPts val="3000"/>
              <a:buFont typeface="Arial"/>
              <a:buChar char="•"/>
            </a:pPr>
            <a:r>
              <a:rPr lang="en-US" sz="3000" b="0" i="0" u="none" strike="noStrike" cap="none">
                <a:solidFill>
                  <a:schemeClr val="dk1"/>
                </a:solidFill>
                <a:latin typeface="Josefin Sans"/>
                <a:ea typeface="Josefin Sans"/>
                <a:cs typeface="Josefin Sans"/>
                <a:sym typeface="Josefin Sans"/>
              </a:rPr>
              <a:t>Là một dạng soft-clustering</a:t>
            </a:r>
            <a:endParaRPr sz="1400" b="0" i="0" u="none" strike="noStrike" cap="none">
              <a:solidFill>
                <a:srgbClr val="000000"/>
              </a:solidFill>
              <a:latin typeface="Arial"/>
              <a:ea typeface="Arial"/>
              <a:cs typeface="Arial"/>
              <a:sym typeface="Arial"/>
            </a:endParaRPr>
          </a:p>
          <a:p>
            <a:pPr marL="647700" marR="0" lvl="1" indent="-323850" algn="l" rtl="0">
              <a:lnSpc>
                <a:spcPct val="150000"/>
              </a:lnSpc>
              <a:spcBef>
                <a:spcPts val="0"/>
              </a:spcBef>
              <a:spcAft>
                <a:spcPts val="0"/>
              </a:spcAft>
              <a:buClr>
                <a:schemeClr val="dk1"/>
              </a:buClr>
              <a:buSzPts val="3000"/>
              <a:buFont typeface="Arial"/>
              <a:buChar char="•"/>
            </a:pPr>
            <a:r>
              <a:rPr lang="en-US" sz="3000" b="0" i="0" u="none" strike="noStrike" cap="none">
                <a:solidFill>
                  <a:schemeClr val="dk1"/>
                </a:solidFill>
                <a:latin typeface="Josefin Sans"/>
                <a:ea typeface="Josefin Sans"/>
                <a:cs typeface="Josefin Sans"/>
                <a:sym typeface="Josefin Sans"/>
              </a:rPr>
              <a:t>Còn được biết với tên là "soft k-means"</a:t>
            </a:r>
            <a:endParaRPr sz="1400" b="0" i="0" u="none" strike="noStrike" cap="none">
              <a:solidFill>
                <a:srgbClr val="000000"/>
              </a:solidFill>
              <a:latin typeface="Arial"/>
              <a:ea typeface="Arial"/>
              <a:cs typeface="Arial"/>
              <a:sym typeface="Arial"/>
            </a:endParaRPr>
          </a:p>
        </p:txBody>
      </p:sp>
      <p:sp>
        <p:nvSpPr>
          <p:cNvPr id="380" name="Google Shape;380;p16"/>
          <p:cNvSpPr txBox="1"/>
          <p:nvPr/>
        </p:nvSpPr>
        <p:spPr>
          <a:xfrm>
            <a:off x="17270103" y="9293450"/>
            <a:ext cx="7815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en-US" sz="3100" b="0" i="0" u="none" strike="noStrike" cap="none" dirty="0">
                <a:solidFill>
                  <a:srgbClr val="000000"/>
                </a:solidFill>
                <a:latin typeface="Calibri"/>
                <a:ea typeface="Calibri"/>
                <a:cs typeface="Calibri"/>
                <a:sym typeface="Calibri"/>
              </a:rPr>
              <a:t>18</a:t>
            </a:r>
            <a:endParaRPr sz="3100" b="0" i="0" u="none" strike="noStrike" cap="none" dirty="0">
              <a:solidFill>
                <a:srgbClr val="000000"/>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9">
                                            <p:txEl>
                                              <p:pRg st="0" end="0"/>
                                            </p:txEl>
                                          </p:spTgt>
                                        </p:tgtEl>
                                        <p:attrNameLst>
                                          <p:attrName>style.visibility</p:attrName>
                                        </p:attrNameLst>
                                      </p:cBhvr>
                                      <p:to>
                                        <p:strVal val="visible"/>
                                      </p:to>
                                    </p:set>
                                    <p:animEffect transition="in" filter="fade">
                                      <p:cBhvr>
                                        <p:cTn id="7" dur="500"/>
                                        <p:tgtEl>
                                          <p:spTgt spid="3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9">
                                            <p:txEl>
                                              <p:pRg st="1" end="1"/>
                                            </p:txEl>
                                          </p:spTgt>
                                        </p:tgtEl>
                                        <p:attrNameLst>
                                          <p:attrName>style.visibility</p:attrName>
                                        </p:attrNameLst>
                                      </p:cBhvr>
                                      <p:to>
                                        <p:strVal val="visible"/>
                                      </p:to>
                                    </p:set>
                                    <p:animEffect transition="in" filter="fade">
                                      <p:cBhvr>
                                        <p:cTn id="12" dur="500"/>
                                        <p:tgtEl>
                                          <p:spTgt spid="37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9">
                                            <p:txEl>
                                              <p:pRg st="2" end="2"/>
                                            </p:txEl>
                                          </p:spTgt>
                                        </p:tgtEl>
                                        <p:attrNameLst>
                                          <p:attrName>style.visibility</p:attrName>
                                        </p:attrNameLst>
                                      </p:cBhvr>
                                      <p:to>
                                        <p:strVal val="visible"/>
                                      </p:to>
                                    </p:set>
                                    <p:animEffect transition="in" filter="fade">
                                      <p:cBhvr>
                                        <p:cTn id="17" dur="500"/>
                                        <p:tgtEl>
                                          <p:spTgt spid="37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9">
                                            <p:txEl>
                                              <p:pRg st="3" end="3"/>
                                            </p:txEl>
                                          </p:spTgt>
                                        </p:tgtEl>
                                        <p:attrNameLst>
                                          <p:attrName>style.visibility</p:attrName>
                                        </p:attrNameLst>
                                      </p:cBhvr>
                                      <p:to>
                                        <p:strVal val="visible"/>
                                      </p:to>
                                    </p:set>
                                    <p:animEffect transition="in" filter="fade">
                                      <p:cBhvr>
                                        <p:cTn id="22" dur="500"/>
                                        <p:tgtEl>
                                          <p:spTgt spid="37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pic>
        <p:nvPicPr>
          <p:cNvPr id="385" name="Google Shape;385;p17"/>
          <p:cNvPicPr preferRelativeResize="0"/>
          <p:nvPr/>
        </p:nvPicPr>
        <p:blipFill rotWithShape="1">
          <a:blip r:embed="rId3">
            <a:alphaModFix amt="19999"/>
          </a:blip>
          <a:srcRect/>
          <a:stretch/>
        </p:blipFill>
        <p:spPr>
          <a:xfrm rot="-2700000">
            <a:off x="15383789" y="-1356315"/>
            <a:ext cx="4603079" cy="4770030"/>
          </a:xfrm>
          <a:prstGeom prst="rect">
            <a:avLst/>
          </a:prstGeom>
          <a:noFill/>
          <a:ln>
            <a:noFill/>
          </a:ln>
        </p:spPr>
      </p:pic>
      <p:pic>
        <p:nvPicPr>
          <p:cNvPr id="386" name="Google Shape;386;p17"/>
          <p:cNvPicPr preferRelativeResize="0"/>
          <p:nvPr/>
        </p:nvPicPr>
        <p:blipFill rotWithShape="1">
          <a:blip r:embed="rId3">
            <a:alphaModFix amt="19999"/>
          </a:blip>
          <a:srcRect/>
          <a:stretch/>
        </p:blipFill>
        <p:spPr>
          <a:xfrm rot="-2887577">
            <a:off x="-1854659" y="5496079"/>
            <a:ext cx="5766719" cy="5975875"/>
          </a:xfrm>
          <a:prstGeom prst="rect">
            <a:avLst/>
          </a:prstGeom>
          <a:noFill/>
          <a:ln>
            <a:noFill/>
          </a:ln>
        </p:spPr>
      </p:pic>
      <p:pic>
        <p:nvPicPr>
          <p:cNvPr id="387" name="Google Shape;387;p17"/>
          <p:cNvPicPr preferRelativeResize="0"/>
          <p:nvPr/>
        </p:nvPicPr>
        <p:blipFill rotWithShape="1">
          <a:blip r:embed="rId3">
            <a:alphaModFix amt="19999"/>
          </a:blip>
          <a:srcRect/>
          <a:stretch/>
        </p:blipFill>
        <p:spPr>
          <a:xfrm rot="-8698564">
            <a:off x="-2337952" y="-3928601"/>
            <a:ext cx="8685195" cy="9000202"/>
          </a:xfrm>
          <a:prstGeom prst="rect">
            <a:avLst/>
          </a:prstGeom>
          <a:noFill/>
          <a:ln>
            <a:noFill/>
          </a:ln>
        </p:spPr>
      </p:pic>
      <p:sp>
        <p:nvSpPr>
          <p:cNvPr id="388" name="Google Shape;388;p17"/>
          <p:cNvSpPr txBox="1">
            <a:spLocks noGrp="1"/>
          </p:cNvSpPr>
          <p:nvPr>
            <p:ph type="title"/>
          </p:nvPr>
        </p:nvSpPr>
        <p:spPr>
          <a:xfrm>
            <a:off x="623400" y="890050"/>
            <a:ext cx="17041200" cy="11454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Clr>
                <a:schemeClr val="dk1"/>
              </a:buClr>
              <a:buSzPts val="2800"/>
              <a:buFont typeface="Josefin Sans"/>
              <a:buNone/>
            </a:pPr>
            <a:r>
              <a:rPr lang="en-US">
                <a:latin typeface="Josefin Sans"/>
                <a:ea typeface="Josefin Sans"/>
                <a:cs typeface="Josefin Sans"/>
                <a:sym typeface="Josefin Sans"/>
              </a:rPr>
              <a:t>Ví dụ về các bước thực hiện trong FCM:</a:t>
            </a:r>
            <a:endParaRPr/>
          </a:p>
        </p:txBody>
      </p:sp>
      <p:sp>
        <p:nvSpPr>
          <p:cNvPr id="389" name="Google Shape;389;p17"/>
          <p:cNvSpPr txBox="1"/>
          <p:nvPr/>
        </p:nvSpPr>
        <p:spPr>
          <a:xfrm>
            <a:off x="623400" y="2319940"/>
            <a:ext cx="8520600" cy="6832800"/>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90" name="Google Shape;390;p17"/>
          <p:cNvSpPr txBox="1"/>
          <p:nvPr/>
        </p:nvSpPr>
        <p:spPr>
          <a:xfrm>
            <a:off x="17270103" y="9293450"/>
            <a:ext cx="7815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en-US" sz="3100" b="0" i="0" u="none" strike="noStrike" cap="none" dirty="0">
                <a:solidFill>
                  <a:srgbClr val="000000"/>
                </a:solidFill>
                <a:latin typeface="Calibri"/>
                <a:ea typeface="Calibri"/>
                <a:cs typeface="Calibri"/>
                <a:sym typeface="Calibri"/>
              </a:rPr>
              <a:t>19</a:t>
            </a:r>
            <a:endParaRPr sz="3100" b="0" i="0" u="none" strike="noStrike" cap="none" dirty="0">
              <a:solidFill>
                <a:srgbClr val="000000"/>
              </a:solidFill>
              <a:latin typeface="Calibri"/>
              <a:ea typeface="Calibri"/>
              <a:cs typeface="Calibri"/>
              <a:sym typeface="Calibri"/>
            </a:endParaRPr>
          </a:p>
        </p:txBody>
      </p:sp>
      <p:pic>
        <p:nvPicPr>
          <p:cNvPr id="391" name="Google Shape;391;p17"/>
          <p:cNvPicPr preferRelativeResize="0"/>
          <p:nvPr/>
        </p:nvPicPr>
        <p:blipFill rotWithShape="1">
          <a:blip r:embed="rId5">
            <a:alphaModFix/>
          </a:blip>
          <a:srcRect/>
          <a:stretch/>
        </p:blipFill>
        <p:spPr>
          <a:xfrm>
            <a:off x="9941375" y="2304950"/>
            <a:ext cx="7328726" cy="597030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9"/>
                                        </p:tgtEl>
                                        <p:attrNameLst>
                                          <p:attrName>style.visibility</p:attrName>
                                        </p:attrNameLst>
                                      </p:cBhvr>
                                      <p:to>
                                        <p:strVal val="visible"/>
                                      </p:to>
                                    </p:set>
                                    <p:animEffect transition="in" filter="fade">
                                      <p:cBhvr>
                                        <p:cTn id="7" dur="500"/>
                                        <p:tgtEl>
                                          <p:spTgt spid="3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1"/>
                                        </p:tgtEl>
                                        <p:attrNameLst>
                                          <p:attrName>style.visibility</p:attrName>
                                        </p:attrNameLst>
                                      </p:cBhvr>
                                      <p:to>
                                        <p:strVal val="visible"/>
                                      </p:to>
                                    </p:set>
                                    <p:animEffect transition="in" filter="fade">
                                      <p:cBhvr>
                                        <p:cTn id="12" dur="500"/>
                                        <p:tgtEl>
                                          <p:spTgt spid="3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
          <p:cNvSpPr txBox="1"/>
          <p:nvPr/>
        </p:nvSpPr>
        <p:spPr>
          <a:xfrm>
            <a:off x="1028700" y="1076325"/>
            <a:ext cx="12293641" cy="790535"/>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Clr>
                <a:srgbClr val="000000"/>
              </a:buClr>
              <a:buSzPts val="5499"/>
              <a:buFont typeface="Arial"/>
              <a:buNone/>
            </a:pPr>
            <a:r>
              <a:rPr lang="en-US" sz="5499" b="0" i="0" u="none" strike="noStrike" cap="none">
                <a:solidFill>
                  <a:schemeClr val="dk1"/>
                </a:solidFill>
                <a:latin typeface="Fira Sans Light"/>
                <a:ea typeface="Fira Sans Light"/>
                <a:cs typeface="Fira Sans Light"/>
                <a:sym typeface="Fira Sans Light"/>
              </a:rPr>
              <a:t>Nội  dung chính:</a:t>
            </a:r>
            <a:endParaRPr sz="1400" b="0" i="0" u="none" strike="noStrike" cap="none">
              <a:solidFill>
                <a:srgbClr val="000000"/>
              </a:solidFill>
              <a:latin typeface="Arial"/>
              <a:ea typeface="Arial"/>
              <a:cs typeface="Arial"/>
              <a:sym typeface="Arial"/>
            </a:endParaRPr>
          </a:p>
        </p:txBody>
      </p:sp>
      <p:grpSp>
        <p:nvGrpSpPr>
          <p:cNvPr id="110" name="Google Shape;110;p2"/>
          <p:cNvGrpSpPr/>
          <p:nvPr/>
        </p:nvGrpSpPr>
        <p:grpSpPr>
          <a:xfrm>
            <a:off x="1028700" y="4519953"/>
            <a:ext cx="2484949" cy="3245190"/>
            <a:chOff x="0" y="-57150"/>
            <a:chExt cx="3313266" cy="4326919"/>
          </a:xfrm>
        </p:grpSpPr>
        <p:sp>
          <p:nvSpPr>
            <p:cNvPr id="111" name="Google Shape;111;p2"/>
            <p:cNvSpPr txBox="1"/>
            <p:nvPr/>
          </p:nvSpPr>
          <p:spPr>
            <a:xfrm>
              <a:off x="0" y="-57150"/>
              <a:ext cx="3313266" cy="1072938"/>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5000"/>
                <a:buFont typeface="Arial"/>
                <a:buNone/>
              </a:pPr>
              <a:r>
                <a:rPr lang="en-US" sz="5000" b="1" i="0" u="none" strike="noStrike" cap="none">
                  <a:solidFill>
                    <a:schemeClr val="dk1"/>
                  </a:solidFill>
                  <a:latin typeface="Fira Sans"/>
                  <a:ea typeface="Fira Sans"/>
                  <a:cs typeface="Fira Sans"/>
                  <a:sym typeface="Fira Sans"/>
                </a:rPr>
                <a:t>1.</a:t>
              </a:r>
              <a:endParaRPr sz="1400" b="0" i="0" u="none" strike="noStrike" cap="none">
                <a:solidFill>
                  <a:srgbClr val="000000"/>
                </a:solidFill>
                <a:latin typeface="Arial"/>
                <a:ea typeface="Arial"/>
                <a:cs typeface="Arial"/>
                <a:sym typeface="Arial"/>
              </a:endParaRPr>
            </a:p>
          </p:txBody>
        </p:sp>
        <p:sp>
          <p:nvSpPr>
            <p:cNvPr id="112" name="Google Shape;112;p2"/>
            <p:cNvSpPr txBox="1"/>
            <p:nvPr/>
          </p:nvSpPr>
          <p:spPr>
            <a:xfrm>
              <a:off x="0" y="1297501"/>
              <a:ext cx="3313266" cy="2306872"/>
            </a:xfrm>
            <a:prstGeom prst="rect">
              <a:avLst/>
            </a:prstGeom>
            <a:noFill/>
            <a:ln>
              <a:noFill/>
            </a:ln>
          </p:spPr>
          <p:txBody>
            <a:bodyPr spcFirstLastPara="1" wrap="square" lIns="0" tIns="0" rIns="0" bIns="0" anchor="t" anchorCtr="0">
              <a:spAutoFit/>
            </a:bodyPr>
            <a:lstStyle/>
            <a:p>
              <a:pPr marL="0" marR="0" lvl="0" indent="0" algn="l" rtl="0">
                <a:lnSpc>
                  <a:spcPct val="120007"/>
                </a:lnSpc>
                <a:spcBef>
                  <a:spcPts val="0"/>
                </a:spcBef>
                <a:spcAft>
                  <a:spcPts val="0"/>
                </a:spcAft>
                <a:buClr>
                  <a:srgbClr val="000000"/>
                </a:buClr>
                <a:buSzPts val="2799"/>
                <a:buFont typeface="Arial"/>
                <a:buNone/>
              </a:pPr>
              <a:r>
                <a:rPr lang="en-US" sz="2799" b="1" i="0" u="none" strike="noStrike" cap="none">
                  <a:solidFill>
                    <a:schemeClr val="dk1"/>
                  </a:solidFill>
                  <a:latin typeface="Fira Sans"/>
                  <a:ea typeface="Fira Sans"/>
                  <a:cs typeface="Fira Sans"/>
                  <a:sym typeface="Fira Sans"/>
                </a:rPr>
                <a:t>Giới thiệu về hệ thống xử lý ảnh và phân đoạn ảnh</a:t>
              </a:r>
              <a:endParaRPr sz="2799" b="1" i="0" u="none" strike="noStrike" cap="none">
                <a:solidFill>
                  <a:schemeClr val="dk1"/>
                </a:solidFill>
                <a:latin typeface="Fira Sans"/>
                <a:ea typeface="Fira Sans"/>
                <a:cs typeface="Fira Sans"/>
                <a:sym typeface="Fira Sans"/>
              </a:endParaRPr>
            </a:p>
          </p:txBody>
        </p:sp>
        <p:sp>
          <p:nvSpPr>
            <p:cNvPr id="113" name="Google Shape;113;p2"/>
            <p:cNvSpPr txBox="1"/>
            <p:nvPr/>
          </p:nvSpPr>
          <p:spPr>
            <a:xfrm>
              <a:off x="0" y="3803829"/>
              <a:ext cx="3313266" cy="465940"/>
            </a:xfrm>
            <a:prstGeom prst="rect">
              <a:avLst/>
            </a:prstGeom>
            <a:noFill/>
            <a:ln>
              <a:noFill/>
            </a:ln>
          </p:spPr>
          <p:txBody>
            <a:bodyPr spcFirstLastPara="1" wrap="square" lIns="0" tIns="0" rIns="0" bIns="0" anchor="t" anchorCtr="0">
              <a:spAutoFit/>
            </a:bodyPr>
            <a:lstStyle/>
            <a:p>
              <a:pPr marL="0" marR="0" lvl="0" indent="0" algn="l" rtl="0">
                <a:lnSpc>
                  <a:spcPct val="1661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14" name="Google Shape;114;p2"/>
          <p:cNvGrpSpPr/>
          <p:nvPr/>
        </p:nvGrpSpPr>
        <p:grpSpPr>
          <a:xfrm>
            <a:off x="4465112" y="4519953"/>
            <a:ext cx="2484950" cy="5087531"/>
            <a:chOff x="-1" y="-57150"/>
            <a:chExt cx="3313267" cy="6783373"/>
          </a:xfrm>
        </p:grpSpPr>
        <p:sp>
          <p:nvSpPr>
            <p:cNvPr id="115" name="Google Shape;115;p2"/>
            <p:cNvSpPr txBox="1"/>
            <p:nvPr/>
          </p:nvSpPr>
          <p:spPr>
            <a:xfrm>
              <a:off x="0" y="-57150"/>
              <a:ext cx="3313266" cy="1072938"/>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5000"/>
                <a:buFont typeface="Arial"/>
                <a:buNone/>
              </a:pPr>
              <a:r>
                <a:rPr lang="en-US" sz="5000" b="1" i="0" u="none" strike="noStrike" cap="none">
                  <a:solidFill>
                    <a:schemeClr val="dk1"/>
                  </a:solidFill>
                  <a:latin typeface="Fira Sans"/>
                  <a:ea typeface="Fira Sans"/>
                  <a:cs typeface="Fira Sans"/>
                  <a:sym typeface="Fira Sans"/>
                </a:rPr>
                <a:t>2.</a:t>
              </a:r>
              <a:endParaRPr sz="1400" b="0" i="0" u="none" strike="noStrike" cap="none">
                <a:solidFill>
                  <a:srgbClr val="000000"/>
                </a:solidFill>
                <a:latin typeface="Arial"/>
                <a:ea typeface="Arial"/>
                <a:cs typeface="Arial"/>
                <a:sym typeface="Arial"/>
              </a:endParaRPr>
            </a:p>
          </p:txBody>
        </p:sp>
        <p:sp>
          <p:nvSpPr>
            <p:cNvPr id="116" name="Google Shape;116;p2"/>
            <p:cNvSpPr txBox="1"/>
            <p:nvPr/>
          </p:nvSpPr>
          <p:spPr>
            <a:xfrm>
              <a:off x="0" y="1297501"/>
              <a:ext cx="3313266" cy="2888226"/>
            </a:xfrm>
            <a:prstGeom prst="rect">
              <a:avLst/>
            </a:prstGeom>
            <a:noFill/>
            <a:ln>
              <a:noFill/>
            </a:ln>
          </p:spPr>
          <p:txBody>
            <a:bodyPr spcFirstLastPara="1" wrap="square" lIns="0" tIns="0" rIns="0" bIns="0" anchor="t" anchorCtr="0">
              <a:spAutoFit/>
            </a:bodyPr>
            <a:lstStyle/>
            <a:p>
              <a:pPr marL="0" marR="0" lvl="0" indent="0" algn="l" rtl="0">
                <a:lnSpc>
                  <a:spcPct val="120007"/>
                </a:lnSpc>
                <a:spcBef>
                  <a:spcPts val="0"/>
                </a:spcBef>
                <a:spcAft>
                  <a:spcPts val="0"/>
                </a:spcAft>
                <a:buClr>
                  <a:srgbClr val="000000"/>
                </a:buClr>
                <a:buSzPts val="2799"/>
                <a:buFont typeface="Arial"/>
                <a:buNone/>
              </a:pPr>
              <a:r>
                <a:rPr lang="en-US" sz="2799" b="1" i="0" u="none" strike="noStrike" cap="none">
                  <a:solidFill>
                    <a:schemeClr val="dk1"/>
                  </a:solidFill>
                  <a:latin typeface="Fira Sans"/>
                  <a:ea typeface="Fira Sans"/>
                  <a:cs typeface="Fira Sans"/>
                  <a:sym typeface="Fira Sans"/>
                </a:rPr>
                <a:t>Trình bày khái quát về một số thuật toán dùng trong phân đoạn ảnh</a:t>
              </a:r>
              <a:endParaRPr sz="2799" b="1" i="0" u="none" strike="noStrike" cap="none">
                <a:solidFill>
                  <a:schemeClr val="dk1"/>
                </a:solidFill>
                <a:latin typeface="Fira Sans"/>
                <a:ea typeface="Fira Sans"/>
                <a:cs typeface="Fira Sans"/>
                <a:sym typeface="Fira Sans"/>
              </a:endParaRPr>
            </a:p>
          </p:txBody>
        </p:sp>
        <p:sp>
          <p:nvSpPr>
            <p:cNvPr id="117" name="Google Shape;117;p2"/>
            <p:cNvSpPr txBox="1"/>
            <p:nvPr/>
          </p:nvSpPr>
          <p:spPr>
            <a:xfrm>
              <a:off x="-1" y="4698402"/>
              <a:ext cx="3313266" cy="2027821"/>
            </a:xfrm>
            <a:prstGeom prst="rect">
              <a:avLst/>
            </a:prstGeom>
            <a:noFill/>
            <a:ln>
              <a:noFill/>
            </a:ln>
          </p:spPr>
          <p:txBody>
            <a:bodyPr spcFirstLastPara="1" wrap="square" lIns="0" tIns="0" rIns="0" bIns="0" anchor="t" anchorCtr="0">
              <a:spAutoFit/>
            </a:bodyPr>
            <a:lstStyle/>
            <a:p>
              <a:pPr marL="496571" marR="0" lvl="1" indent="-248284" algn="l" rtl="0">
                <a:lnSpc>
                  <a:spcPct val="130000"/>
                </a:lnSpc>
                <a:spcBef>
                  <a:spcPts val="0"/>
                </a:spcBef>
                <a:spcAft>
                  <a:spcPts val="0"/>
                </a:spcAft>
                <a:buClr>
                  <a:schemeClr val="dk1"/>
                </a:buClr>
                <a:buSzPts val="2300"/>
                <a:buFont typeface="Arial"/>
                <a:buChar char="•"/>
              </a:pPr>
              <a:r>
                <a:rPr lang="en-US" sz="2300" b="0" i="0" u="none" strike="noStrike" cap="none">
                  <a:solidFill>
                    <a:schemeClr val="dk1"/>
                  </a:solidFill>
                  <a:latin typeface="Fira Sans Light"/>
                  <a:ea typeface="Fira Sans Light"/>
                  <a:cs typeface="Fira Sans Light"/>
                  <a:sym typeface="Fira Sans Light"/>
                </a:rPr>
                <a:t>K-Means</a:t>
              </a:r>
              <a:endParaRPr sz="1400" b="0" i="0" u="none" strike="noStrike" cap="none">
                <a:solidFill>
                  <a:srgbClr val="000000"/>
                </a:solidFill>
                <a:latin typeface="Arial"/>
                <a:ea typeface="Arial"/>
                <a:cs typeface="Arial"/>
                <a:sym typeface="Arial"/>
              </a:endParaRPr>
            </a:p>
            <a:p>
              <a:pPr marL="496571" marR="0" lvl="1" indent="-248284" algn="l" rtl="0">
                <a:lnSpc>
                  <a:spcPct val="130000"/>
                </a:lnSpc>
                <a:spcBef>
                  <a:spcPts val="0"/>
                </a:spcBef>
                <a:spcAft>
                  <a:spcPts val="0"/>
                </a:spcAft>
                <a:buClr>
                  <a:schemeClr val="dk1"/>
                </a:buClr>
                <a:buSzPts val="2300"/>
                <a:buFont typeface="Arial"/>
                <a:buChar char="•"/>
              </a:pPr>
              <a:r>
                <a:rPr lang="en-US" sz="2300" b="0" i="0" u="none" strike="noStrike" cap="none">
                  <a:solidFill>
                    <a:schemeClr val="dk1"/>
                  </a:solidFill>
                  <a:latin typeface="Fira Sans Light"/>
                  <a:ea typeface="Fira Sans Light"/>
                  <a:cs typeface="Fira Sans Light"/>
                  <a:sym typeface="Fira Sans Light"/>
                </a:rPr>
                <a:t>MeanShift</a:t>
              </a:r>
              <a:endParaRPr sz="1400" b="0" i="0" u="none" strike="noStrike" cap="none">
                <a:solidFill>
                  <a:srgbClr val="000000"/>
                </a:solidFill>
                <a:latin typeface="Arial"/>
                <a:ea typeface="Arial"/>
                <a:cs typeface="Arial"/>
                <a:sym typeface="Arial"/>
              </a:endParaRPr>
            </a:p>
            <a:p>
              <a:pPr marL="496571" marR="0" lvl="1" indent="-248284" algn="l" rtl="0">
                <a:lnSpc>
                  <a:spcPct val="130000"/>
                </a:lnSpc>
                <a:spcBef>
                  <a:spcPts val="0"/>
                </a:spcBef>
                <a:spcAft>
                  <a:spcPts val="0"/>
                </a:spcAft>
                <a:buClr>
                  <a:schemeClr val="dk1"/>
                </a:buClr>
                <a:buSzPts val="2300"/>
                <a:buFont typeface="Arial"/>
                <a:buChar char="•"/>
              </a:pPr>
              <a:r>
                <a:rPr lang="en-US" sz="2300" b="0" i="0" u="none" strike="noStrike" cap="none">
                  <a:solidFill>
                    <a:schemeClr val="dk1"/>
                  </a:solidFill>
                  <a:latin typeface="Fira Sans Light"/>
                  <a:ea typeface="Fira Sans Light"/>
                  <a:cs typeface="Fira Sans Light"/>
                  <a:sym typeface="Fira Sans Light"/>
                </a:rPr>
                <a:t>FCM</a:t>
              </a:r>
              <a:endParaRPr sz="1400" b="0" i="0" u="none" strike="noStrike" cap="none">
                <a:solidFill>
                  <a:srgbClr val="000000"/>
                </a:solidFill>
                <a:latin typeface="Arial"/>
                <a:ea typeface="Arial"/>
                <a:cs typeface="Arial"/>
                <a:sym typeface="Arial"/>
              </a:endParaRPr>
            </a:p>
            <a:p>
              <a:pPr marL="496571" marR="0" lvl="1" indent="-248284" algn="l" rtl="0">
                <a:lnSpc>
                  <a:spcPct val="130000"/>
                </a:lnSpc>
                <a:spcBef>
                  <a:spcPts val="0"/>
                </a:spcBef>
                <a:spcAft>
                  <a:spcPts val="0"/>
                </a:spcAft>
                <a:buClr>
                  <a:schemeClr val="dk1"/>
                </a:buClr>
                <a:buSzPts val="2300"/>
                <a:buFont typeface="Arial"/>
                <a:buChar char="•"/>
              </a:pPr>
              <a:r>
                <a:rPr lang="en-US" sz="2300" b="0" i="0" u="none" strike="noStrike" cap="none">
                  <a:solidFill>
                    <a:schemeClr val="dk1"/>
                  </a:solidFill>
                  <a:latin typeface="Fira Sans Light"/>
                  <a:ea typeface="Fira Sans Light"/>
                  <a:cs typeface="Fira Sans Light"/>
                  <a:sym typeface="Fira Sans Light"/>
                </a:rPr>
                <a:t>EM</a:t>
              </a:r>
              <a:endParaRPr sz="1400" b="0" i="0" u="none" strike="noStrike" cap="none">
                <a:solidFill>
                  <a:srgbClr val="000000"/>
                </a:solidFill>
                <a:latin typeface="Arial"/>
                <a:ea typeface="Arial"/>
                <a:cs typeface="Arial"/>
                <a:sym typeface="Arial"/>
              </a:endParaRPr>
            </a:p>
          </p:txBody>
        </p:sp>
      </p:grpSp>
      <p:grpSp>
        <p:nvGrpSpPr>
          <p:cNvPr id="118" name="Google Shape;118;p2"/>
          <p:cNvGrpSpPr/>
          <p:nvPr/>
        </p:nvGrpSpPr>
        <p:grpSpPr>
          <a:xfrm>
            <a:off x="7901525" y="4519954"/>
            <a:ext cx="2484949" cy="3245191"/>
            <a:chOff x="0" y="-57150"/>
            <a:chExt cx="3313266" cy="4326922"/>
          </a:xfrm>
        </p:grpSpPr>
        <p:sp>
          <p:nvSpPr>
            <p:cNvPr id="119" name="Google Shape;119;p2"/>
            <p:cNvSpPr txBox="1"/>
            <p:nvPr/>
          </p:nvSpPr>
          <p:spPr>
            <a:xfrm>
              <a:off x="0" y="-57150"/>
              <a:ext cx="3313266" cy="1072938"/>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5000"/>
                <a:buFont typeface="Arial"/>
                <a:buNone/>
              </a:pPr>
              <a:r>
                <a:rPr lang="en-US" sz="5000" b="1" i="0" u="none" strike="noStrike" cap="none">
                  <a:solidFill>
                    <a:schemeClr val="dk1"/>
                  </a:solidFill>
                  <a:latin typeface="Fira Sans"/>
                  <a:ea typeface="Fira Sans"/>
                  <a:cs typeface="Fira Sans"/>
                  <a:sym typeface="Fira Sans"/>
                </a:rPr>
                <a:t>3.</a:t>
              </a:r>
              <a:endParaRPr sz="1400" b="0" i="0" u="none" strike="noStrike" cap="none">
                <a:solidFill>
                  <a:srgbClr val="000000"/>
                </a:solidFill>
                <a:latin typeface="Arial"/>
                <a:ea typeface="Arial"/>
                <a:cs typeface="Arial"/>
                <a:sym typeface="Arial"/>
              </a:endParaRPr>
            </a:p>
          </p:txBody>
        </p:sp>
        <p:sp>
          <p:nvSpPr>
            <p:cNvPr id="120" name="Google Shape;120;p2"/>
            <p:cNvSpPr txBox="1"/>
            <p:nvPr/>
          </p:nvSpPr>
          <p:spPr>
            <a:xfrm>
              <a:off x="0" y="1297501"/>
              <a:ext cx="3313200" cy="1263900"/>
            </a:xfrm>
            <a:prstGeom prst="rect">
              <a:avLst/>
            </a:prstGeom>
            <a:noFill/>
            <a:ln>
              <a:noFill/>
            </a:ln>
          </p:spPr>
          <p:txBody>
            <a:bodyPr spcFirstLastPara="1" wrap="square" lIns="0" tIns="0" rIns="0" bIns="0" anchor="t" anchorCtr="0">
              <a:spAutoFit/>
            </a:bodyPr>
            <a:lstStyle/>
            <a:p>
              <a:pPr marL="0" marR="0" lvl="0" indent="0" algn="l" rtl="0">
                <a:lnSpc>
                  <a:spcPct val="120007"/>
                </a:lnSpc>
                <a:spcBef>
                  <a:spcPts val="0"/>
                </a:spcBef>
                <a:spcAft>
                  <a:spcPts val="0"/>
                </a:spcAft>
                <a:buClr>
                  <a:srgbClr val="000000"/>
                </a:buClr>
                <a:buSzPts val="2799"/>
                <a:buFont typeface="Arial"/>
                <a:buNone/>
              </a:pPr>
              <a:r>
                <a:rPr lang="en-US" sz="2799" b="1" i="0" u="none" strike="noStrike" cap="none">
                  <a:solidFill>
                    <a:schemeClr val="dk1"/>
                  </a:solidFill>
                  <a:latin typeface="Fira Sans"/>
                  <a:ea typeface="Fira Sans"/>
                  <a:cs typeface="Fira Sans"/>
                  <a:sym typeface="Fira Sans"/>
                </a:rPr>
                <a:t>Các loại đặc trưng đầu vào </a:t>
              </a:r>
              <a:endParaRPr sz="2799" b="1" i="0" u="none" strike="noStrike" cap="none">
                <a:solidFill>
                  <a:schemeClr val="dk1"/>
                </a:solidFill>
                <a:latin typeface="Fira Sans"/>
                <a:ea typeface="Fira Sans"/>
                <a:cs typeface="Fira Sans"/>
                <a:sym typeface="Fira Sans"/>
              </a:endParaRPr>
            </a:p>
          </p:txBody>
        </p:sp>
        <p:sp>
          <p:nvSpPr>
            <p:cNvPr id="121" name="Google Shape;121;p2"/>
            <p:cNvSpPr txBox="1"/>
            <p:nvPr/>
          </p:nvSpPr>
          <p:spPr>
            <a:xfrm>
              <a:off x="0" y="3803832"/>
              <a:ext cx="3313266" cy="465940"/>
            </a:xfrm>
            <a:prstGeom prst="rect">
              <a:avLst/>
            </a:prstGeom>
            <a:noFill/>
            <a:ln>
              <a:noFill/>
            </a:ln>
          </p:spPr>
          <p:txBody>
            <a:bodyPr spcFirstLastPara="1" wrap="square" lIns="0" tIns="0" rIns="0" bIns="0" anchor="t" anchorCtr="0">
              <a:spAutoFit/>
            </a:bodyPr>
            <a:lstStyle/>
            <a:p>
              <a:pPr marL="0" marR="0" lvl="0" indent="0" algn="l" rtl="0">
                <a:lnSpc>
                  <a:spcPct val="1661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22" name="Google Shape;122;p2"/>
          <p:cNvGrpSpPr/>
          <p:nvPr/>
        </p:nvGrpSpPr>
        <p:grpSpPr>
          <a:xfrm>
            <a:off x="11337938" y="4519953"/>
            <a:ext cx="2484949" cy="2480964"/>
            <a:chOff x="0" y="-57150"/>
            <a:chExt cx="3313266" cy="3307951"/>
          </a:xfrm>
        </p:grpSpPr>
        <p:sp>
          <p:nvSpPr>
            <p:cNvPr id="123" name="Google Shape;123;p2"/>
            <p:cNvSpPr txBox="1"/>
            <p:nvPr/>
          </p:nvSpPr>
          <p:spPr>
            <a:xfrm>
              <a:off x="0" y="-57150"/>
              <a:ext cx="3313266" cy="1072938"/>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5000"/>
                <a:buFont typeface="Arial"/>
                <a:buNone/>
              </a:pPr>
              <a:r>
                <a:rPr lang="en-US" sz="5000" b="1" i="0" u="none" strike="noStrike" cap="none">
                  <a:solidFill>
                    <a:schemeClr val="dk1"/>
                  </a:solidFill>
                  <a:latin typeface="Fira Sans"/>
                  <a:ea typeface="Fira Sans"/>
                  <a:cs typeface="Fira Sans"/>
                  <a:sym typeface="Fira Sans"/>
                </a:rPr>
                <a:t>4. </a:t>
              </a:r>
              <a:endParaRPr sz="1400" b="0" i="0" u="none" strike="noStrike" cap="none">
                <a:solidFill>
                  <a:srgbClr val="000000"/>
                </a:solidFill>
                <a:latin typeface="Arial"/>
                <a:ea typeface="Arial"/>
                <a:cs typeface="Arial"/>
                <a:sym typeface="Arial"/>
              </a:endParaRPr>
            </a:p>
          </p:txBody>
        </p:sp>
        <p:sp>
          <p:nvSpPr>
            <p:cNvPr id="124" name="Google Shape;124;p2"/>
            <p:cNvSpPr txBox="1"/>
            <p:nvPr/>
          </p:nvSpPr>
          <p:spPr>
            <a:xfrm>
              <a:off x="0" y="1297501"/>
              <a:ext cx="3313200" cy="1953300"/>
            </a:xfrm>
            <a:prstGeom prst="rect">
              <a:avLst/>
            </a:prstGeom>
            <a:noFill/>
            <a:ln>
              <a:noFill/>
            </a:ln>
          </p:spPr>
          <p:txBody>
            <a:bodyPr spcFirstLastPara="1" wrap="square" lIns="0" tIns="0" rIns="0" bIns="0" anchor="t" anchorCtr="0">
              <a:spAutoFit/>
            </a:bodyPr>
            <a:lstStyle/>
            <a:p>
              <a:pPr marL="0" marR="0" lvl="0" indent="0" algn="l" rtl="0">
                <a:lnSpc>
                  <a:spcPct val="120007"/>
                </a:lnSpc>
                <a:spcBef>
                  <a:spcPts val="0"/>
                </a:spcBef>
                <a:spcAft>
                  <a:spcPts val="0"/>
                </a:spcAft>
                <a:buClr>
                  <a:srgbClr val="000000"/>
                </a:buClr>
                <a:buSzPts val="2799"/>
                <a:buFont typeface="Arial"/>
                <a:buNone/>
              </a:pPr>
              <a:r>
                <a:rPr lang="en-US" sz="2799" b="1" i="0" u="none" strike="noStrike" cap="none">
                  <a:solidFill>
                    <a:schemeClr val="dk1"/>
                  </a:solidFill>
                  <a:latin typeface="Fira Sans"/>
                  <a:ea typeface="Fira Sans"/>
                  <a:cs typeface="Fira Sans"/>
                  <a:sym typeface="Fira Sans"/>
                </a:rPr>
                <a:t>Phương pháp đánh giá các thuật toán</a:t>
              </a:r>
              <a:endParaRPr sz="1400" b="0" i="0" u="none" strike="noStrike" cap="none">
                <a:solidFill>
                  <a:srgbClr val="000000"/>
                </a:solidFill>
                <a:latin typeface="Arial"/>
                <a:ea typeface="Arial"/>
                <a:cs typeface="Arial"/>
                <a:sym typeface="Arial"/>
              </a:endParaRPr>
            </a:p>
          </p:txBody>
        </p:sp>
        <p:sp>
          <p:nvSpPr>
            <p:cNvPr id="125" name="Google Shape;125;p2"/>
            <p:cNvSpPr txBox="1"/>
            <p:nvPr/>
          </p:nvSpPr>
          <p:spPr>
            <a:xfrm>
              <a:off x="0" y="2655750"/>
              <a:ext cx="3313266" cy="465940"/>
            </a:xfrm>
            <a:prstGeom prst="rect">
              <a:avLst/>
            </a:prstGeom>
            <a:noFill/>
            <a:ln>
              <a:noFill/>
            </a:ln>
          </p:spPr>
          <p:txBody>
            <a:bodyPr spcFirstLastPara="1" wrap="square" lIns="0" tIns="0" rIns="0" bIns="0" anchor="t" anchorCtr="0">
              <a:spAutoFit/>
            </a:bodyPr>
            <a:lstStyle/>
            <a:p>
              <a:pPr marL="0" marR="0" lvl="0" indent="0" algn="l" rtl="0">
                <a:lnSpc>
                  <a:spcPct val="1661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26" name="Google Shape;126;p2"/>
          <p:cNvGrpSpPr/>
          <p:nvPr/>
        </p:nvGrpSpPr>
        <p:grpSpPr>
          <a:xfrm>
            <a:off x="14774352" y="4519954"/>
            <a:ext cx="2484949" cy="2826091"/>
            <a:chOff x="0" y="-57150"/>
            <a:chExt cx="3313266" cy="3768122"/>
          </a:xfrm>
        </p:grpSpPr>
        <p:sp>
          <p:nvSpPr>
            <p:cNvPr id="127" name="Google Shape;127;p2"/>
            <p:cNvSpPr txBox="1"/>
            <p:nvPr/>
          </p:nvSpPr>
          <p:spPr>
            <a:xfrm>
              <a:off x="0" y="-57150"/>
              <a:ext cx="3313266" cy="1072938"/>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5000"/>
                <a:buFont typeface="Arial"/>
                <a:buNone/>
              </a:pPr>
              <a:r>
                <a:rPr lang="en-US" sz="5000" b="1" i="0" u="none" strike="noStrike" cap="none">
                  <a:solidFill>
                    <a:schemeClr val="dk1"/>
                  </a:solidFill>
                  <a:latin typeface="Fira Sans"/>
                  <a:ea typeface="Fira Sans"/>
                  <a:cs typeface="Fira Sans"/>
                  <a:sym typeface="Fira Sans"/>
                </a:rPr>
                <a:t>5.</a:t>
              </a:r>
              <a:endParaRPr sz="1400" b="0" i="0" u="none" strike="noStrike" cap="none">
                <a:solidFill>
                  <a:srgbClr val="000000"/>
                </a:solidFill>
                <a:latin typeface="Arial"/>
                <a:ea typeface="Arial"/>
                <a:cs typeface="Arial"/>
                <a:sym typeface="Arial"/>
              </a:endParaRPr>
            </a:p>
          </p:txBody>
        </p:sp>
        <p:sp>
          <p:nvSpPr>
            <p:cNvPr id="128" name="Google Shape;128;p2"/>
            <p:cNvSpPr txBox="1"/>
            <p:nvPr/>
          </p:nvSpPr>
          <p:spPr>
            <a:xfrm>
              <a:off x="0" y="1297501"/>
              <a:ext cx="3313266" cy="1725516"/>
            </a:xfrm>
            <a:prstGeom prst="rect">
              <a:avLst/>
            </a:prstGeom>
            <a:noFill/>
            <a:ln>
              <a:noFill/>
            </a:ln>
          </p:spPr>
          <p:txBody>
            <a:bodyPr spcFirstLastPara="1" wrap="square" lIns="0" tIns="0" rIns="0" bIns="0" anchor="t" anchorCtr="0">
              <a:spAutoFit/>
            </a:bodyPr>
            <a:lstStyle/>
            <a:p>
              <a:pPr marL="0" marR="0" lvl="0" indent="0" algn="l" rtl="0">
                <a:lnSpc>
                  <a:spcPct val="120007"/>
                </a:lnSpc>
                <a:spcBef>
                  <a:spcPts val="0"/>
                </a:spcBef>
                <a:spcAft>
                  <a:spcPts val="0"/>
                </a:spcAft>
                <a:buClr>
                  <a:srgbClr val="000000"/>
                </a:buClr>
                <a:buSzPts val="2799"/>
                <a:buFont typeface="Arial"/>
                <a:buNone/>
              </a:pPr>
              <a:r>
                <a:rPr lang="en-US" sz="2799" b="1" i="0" u="none" strike="noStrike" cap="none">
                  <a:solidFill>
                    <a:schemeClr val="dk1"/>
                  </a:solidFill>
                  <a:latin typeface="Fira Sans"/>
                  <a:ea typeface="Fira Sans"/>
                  <a:cs typeface="Fira Sans"/>
                  <a:sym typeface="Fira Sans"/>
                </a:rPr>
                <a:t>So sánh thực nghiệm và demo</a:t>
              </a:r>
              <a:endParaRPr sz="1400" b="0" i="0" u="none" strike="noStrike" cap="none">
                <a:solidFill>
                  <a:srgbClr val="000000"/>
                </a:solidFill>
                <a:latin typeface="Arial"/>
                <a:ea typeface="Arial"/>
                <a:cs typeface="Arial"/>
                <a:sym typeface="Arial"/>
              </a:endParaRPr>
            </a:p>
          </p:txBody>
        </p:sp>
        <p:sp>
          <p:nvSpPr>
            <p:cNvPr id="129" name="Google Shape;129;p2"/>
            <p:cNvSpPr txBox="1"/>
            <p:nvPr/>
          </p:nvSpPr>
          <p:spPr>
            <a:xfrm>
              <a:off x="0" y="3245032"/>
              <a:ext cx="3313266" cy="465940"/>
            </a:xfrm>
            <a:prstGeom prst="rect">
              <a:avLst/>
            </a:prstGeom>
            <a:noFill/>
            <a:ln>
              <a:noFill/>
            </a:ln>
          </p:spPr>
          <p:txBody>
            <a:bodyPr spcFirstLastPara="1" wrap="square" lIns="0" tIns="0" rIns="0" bIns="0" anchor="t" anchorCtr="0">
              <a:spAutoFit/>
            </a:bodyPr>
            <a:lstStyle/>
            <a:p>
              <a:pPr marL="0" marR="0" lvl="0" indent="0" algn="l" rtl="0">
                <a:lnSpc>
                  <a:spcPct val="1661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30" name="Google Shape;130;p2"/>
          <p:cNvGrpSpPr/>
          <p:nvPr/>
        </p:nvGrpSpPr>
        <p:grpSpPr>
          <a:xfrm>
            <a:off x="1029171" y="3106236"/>
            <a:ext cx="17258830" cy="210893"/>
            <a:chOff x="627" y="0"/>
            <a:chExt cx="23011774" cy="281191"/>
          </a:xfrm>
        </p:grpSpPr>
        <p:cxnSp>
          <p:nvCxnSpPr>
            <p:cNvPr id="131" name="Google Shape;131;p2"/>
            <p:cNvCxnSpPr/>
            <p:nvPr/>
          </p:nvCxnSpPr>
          <p:spPr>
            <a:xfrm>
              <a:off x="140595" y="140595"/>
              <a:ext cx="22871806" cy="0"/>
            </a:xfrm>
            <a:prstGeom prst="straightConnector1">
              <a:avLst/>
            </a:prstGeom>
            <a:noFill/>
            <a:ln w="12700" cap="rnd" cmpd="sng">
              <a:solidFill>
                <a:srgbClr val="355E66"/>
              </a:solidFill>
              <a:prstDash val="solid"/>
              <a:round/>
              <a:headEnd type="none" w="sm" len="sm"/>
              <a:tailEnd type="none" w="sm" len="sm"/>
            </a:ln>
          </p:spPr>
        </p:cxnSp>
        <p:sp>
          <p:nvSpPr>
            <p:cNvPr id="132" name="Google Shape;132;p2"/>
            <p:cNvSpPr/>
            <p:nvPr/>
          </p:nvSpPr>
          <p:spPr>
            <a:xfrm>
              <a:off x="627" y="0"/>
              <a:ext cx="279936" cy="281191"/>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55E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2"/>
            <p:cNvSpPr/>
            <p:nvPr/>
          </p:nvSpPr>
          <p:spPr>
            <a:xfrm>
              <a:off x="4582511" y="0"/>
              <a:ext cx="279936" cy="281191"/>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55E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2"/>
            <p:cNvSpPr/>
            <p:nvPr/>
          </p:nvSpPr>
          <p:spPr>
            <a:xfrm>
              <a:off x="9164395" y="0"/>
              <a:ext cx="279936" cy="281191"/>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55E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2"/>
            <p:cNvSpPr/>
            <p:nvPr/>
          </p:nvSpPr>
          <p:spPr>
            <a:xfrm>
              <a:off x="13746278" y="0"/>
              <a:ext cx="279936" cy="281191"/>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55E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2"/>
            <p:cNvSpPr/>
            <p:nvPr/>
          </p:nvSpPr>
          <p:spPr>
            <a:xfrm>
              <a:off x="18328161" y="0"/>
              <a:ext cx="279936" cy="281191"/>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55E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37" name="Google Shape;137;p2"/>
          <p:cNvPicPr preferRelativeResize="0"/>
          <p:nvPr/>
        </p:nvPicPr>
        <p:blipFill rotWithShape="1">
          <a:blip r:embed="rId3">
            <a:alphaModFix amt="19999"/>
          </a:blip>
          <a:srcRect/>
          <a:stretch/>
        </p:blipFill>
        <p:spPr>
          <a:xfrm rot="-8698564">
            <a:off x="-2337952" y="-3928601"/>
            <a:ext cx="8685195" cy="9000202"/>
          </a:xfrm>
          <a:prstGeom prst="rect">
            <a:avLst/>
          </a:prstGeom>
          <a:noFill/>
          <a:ln>
            <a:noFill/>
          </a:ln>
        </p:spPr>
      </p:pic>
      <p:pic>
        <p:nvPicPr>
          <p:cNvPr id="138" name="Google Shape;138;p2"/>
          <p:cNvPicPr preferRelativeResize="0"/>
          <p:nvPr/>
        </p:nvPicPr>
        <p:blipFill rotWithShape="1">
          <a:blip r:embed="rId3">
            <a:alphaModFix amt="19999"/>
          </a:blip>
          <a:srcRect/>
          <a:stretch/>
        </p:blipFill>
        <p:spPr>
          <a:xfrm rot="10602341">
            <a:off x="13202453" y="2419177"/>
            <a:ext cx="8685195" cy="9000202"/>
          </a:xfrm>
          <a:prstGeom prst="rect">
            <a:avLst/>
          </a:prstGeom>
          <a:noFill/>
          <a:ln>
            <a:noFill/>
          </a:ln>
        </p:spPr>
      </p:pic>
      <p:pic>
        <p:nvPicPr>
          <p:cNvPr id="139" name="Google Shape;139;p2"/>
          <p:cNvPicPr preferRelativeResize="0"/>
          <p:nvPr/>
        </p:nvPicPr>
        <p:blipFill rotWithShape="1">
          <a:blip r:embed="rId3">
            <a:alphaModFix amt="19999"/>
          </a:blip>
          <a:srcRect/>
          <a:stretch/>
        </p:blipFill>
        <p:spPr>
          <a:xfrm rot="-3397579">
            <a:off x="15243512" y="-1356315"/>
            <a:ext cx="4603079" cy="477003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4"/>
                                        </p:tgtEl>
                                        <p:attrNameLst>
                                          <p:attrName>style.visibility</p:attrName>
                                        </p:attrNameLst>
                                      </p:cBhvr>
                                      <p:to>
                                        <p:strVal val="visible"/>
                                      </p:to>
                                    </p:set>
                                    <p:animEffect transition="in" filter="fade">
                                      <p:cBhvr>
                                        <p:cTn id="12" dur="500"/>
                                        <p:tgtEl>
                                          <p:spTgt spid="1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8"/>
                                        </p:tgtEl>
                                        <p:attrNameLst>
                                          <p:attrName>style.visibility</p:attrName>
                                        </p:attrNameLst>
                                      </p:cBhvr>
                                      <p:to>
                                        <p:strVal val="visible"/>
                                      </p:to>
                                    </p:set>
                                    <p:animEffect transition="in" filter="fade">
                                      <p:cBhvr>
                                        <p:cTn id="17" dur="500"/>
                                        <p:tgtEl>
                                          <p:spTgt spid="1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2"/>
                                        </p:tgtEl>
                                        <p:attrNameLst>
                                          <p:attrName>style.visibility</p:attrName>
                                        </p:attrNameLst>
                                      </p:cBhvr>
                                      <p:to>
                                        <p:strVal val="visible"/>
                                      </p:to>
                                    </p:set>
                                    <p:animEffect transition="in" filter="fade">
                                      <p:cBhvr>
                                        <p:cTn id="22" dur="500"/>
                                        <p:tgtEl>
                                          <p:spTgt spid="1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6"/>
                                        </p:tgtEl>
                                        <p:attrNameLst>
                                          <p:attrName>style.visibility</p:attrName>
                                        </p:attrNameLst>
                                      </p:cBhvr>
                                      <p:to>
                                        <p:strVal val="visible"/>
                                      </p:to>
                                    </p:set>
                                    <p:animEffect transition="in" filter="fade">
                                      <p:cBhvr>
                                        <p:cTn id="27"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pic>
        <p:nvPicPr>
          <p:cNvPr id="396" name="Google Shape;396;p18"/>
          <p:cNvPicPr preferRelativeResize="0"/>
          <p:nvPr/>
        </p:nvPicPr>
        <p:blipFill rotWithShape="1">
          <a:blip r:embed="rId3">
            <a:alphaModFix amt="19999"/>
          </a:blip>
          <a:srcRect/>
          <a:stretch/>
        </p:blipFill>
        <p:spPr>
          <a:xfrm rot="-2700000">
            <a:off x="15383789" y="-1356315"/>
            <a:ext cx="4603079" cy="4770030"/>
          </a:xfrm>
          <a:prstGeom prst="rect">
            <a:avLst/>
          </a:prstGeom>
          <a:noFill/>
          <a:ln>
            <a:noFill/>
          </a:ln>
        </p:spPr>
      </p:pic>
      <p:pic>
        <p:nvPicPr>
          <p:cNvPr id="397" name="Google Shape;397;p18"/>
          <p:cNvPicPr preferRelativeResize="0"/>
          <p:nvPr/>
        </p:nvPicPr>
        <p:blipFill rotWithShape="1">
          <a:blip r:embed="rId3">
            <a:alphaModFix amt="19999"/>
          </a:blip>
          <a:srcRect/>
          <a:stretch/>
        </p:blipFill>
        <p:spPr>
          <a:xfrm rot="-2887577">
            <a:off x="-1854659" y="5496079"/>
            <a:ext cx="5766719" cy="5975875"/>
          </a:xfrm>
          <a:prstGeom prst="rect">
            <a:avLst/>
          </a:prstGeom>
          <a:noFill/>
          <a:ln>
            <a:noFill/>
          </a:ln>
        </p:spPr>
      </p:pic>
      <p:pic>
        <p:nvPicPr>
          <p:cNvPr id="398" name="Google Shape;398;p18"/>
          <p:cNvPicPr preferRelativeResize="0"/>
          <p:nvPr/>
        </p:nvPicPr>
        <p:blipFill rotWithShape="1">
          <a:blip r:embed="rId3">
            <a:alphaModFix amt="19999"/>
          </a:blip>
          <a:srcRect/>
          <a:stretch/>
        </p:blipFill>
        <p:spPr>
          <a:xfrm rot="-8698564">
            <a:off x="-2337952" y="-3928601"/>
            <a:ext cx="8685195" cy="9000202"/>
          </a:xfrm>
          <a:prstGeom prst="rect">
            <a:avLst/>
          </a:prstGeom>
          <a:noFill/>
          <a:ln>
            <a:noFill/>
          </a:ln>
        </p:spPr>
      </p:pic>
      <p:sp>
        <p:nvSpPr>
          <p:cNvPr id="399" name="Google Shape;399;p18"/>
          <p:cNvSpPr txBox="1">
            <a:spLocks noGrp="1"/>
          </p:cNvSpPr>
          <p:nvPr>
            <p:ph type="title"/>
          </p:nvPr>
        </p:nvSpPr>
        <p:spPr>
          <a:xfrm>
            <a:off x="623400" y="890050"/>
            <a:ext cx="17041200" cy="1145400"/>
          </a:xfrm>
          <a:prstGeom prst="rect">
            <a:avLst/>
          </a:prstGeom>
          <a:noFill/>
          <a:ln>
            <a:noFill/>
          </a:ln>
        </p:spPr>
        <p:txBody>
          <a:bodyPr spcFirstLastPara="1" wrap="square" lIns="91425" tIns="91425" rIns="91425" bIns="91425" anchor="t" anchorCtr="0">
            <a:normAutofit/>
          </a:bodyPr>
          <a:lstStyle/>
          <a:p>
            <a:pPr marL="0" lvl="0" indent="0" algn="l" rtl="0">
              <a:lnSpc>
                <a:spcPct val="90000"/>
              </a:lnSpc>
              <a:spcBef>
                <a:spcPts val="0"/>
              </a:spcBef>
              <a:spcAft>
                <a:spcPts val="0"/>
              </a:spcAft>
              <a:buClr>
                <a:schemeClr val="dk1"/>
              </a:buClr>
              <a:buSzPts val="2800"/>
              <a:buFont typeface="Josefin Sans"/>
              <a:buNone/>
            </a:pPr>
            <a:r>
              <a:rPr lang="en-US">
                <a:latin typeface="Josefin Sans"/>
                <a:ea typeface="Josefin Sans"/>
                <a:cs typeface="Josefin Sans"/>
                <a:sym typeface="Josefin Sans"/>
              </a:rPr>
              <a:t>Bước 1:</a:t>
            </a:r>
            <a:endParaRPr/>
          </a:p>
        </p:txBody>
      </p:sp>
      <p:sp>
        <p:nvSpPr>
          <p:cNvPr id="400" name="Google Shape;400;p18"/>
          <p:cNvSpPr txBox="1">
            <a:spLocks noGrp="1"/>
          </p:cNvSpPr>
          <p:nvPr>
            <p:ph type="body" idx="1"/>
          </p:nvPr>
        </p:nvSpPr>
        <p:spPr>
          <a:xfrm>
            <a:off x="623400" y="2304950"/>
            <a:ext cx="17041200" cy="6832800"/>
          </a:xfrm>
          <a:prstGeom prst="rect">
            <a:avLst/>
          </a:prstGeom>
          <a:blipFill rotWithShape="1">
            <a:blip r:embed="rId4">
              <a:alphaModFix/>
            </a:blip>
            <a:stretch>
              <a:fillRect t="-441"/>
            </a:stretch>
          </a:blipFill>
          <a:ln>
            <a:noFill/>
          </a:ln>
        </p:spPr>
        <p:txBody>
          <a:bodyPr spcFirstLastPara="1" wrap="square" lIns="91425" tIns="91425" rIns="91425" bIns="91425" anchor="t" anchorCtr="0">
            <a:normAutofit/>
          </a:bodyPr>
          <a:lstStyle/>
          <a:p>
            <a:pPr marL="914400" lvl="0" indent="-685800" algn="l" rtl="0">
              <a:lnSpc>
                <a:spcPct val="100000"/>
              </a:lnSpc>
              <a:spcBef>
                <a:spcPts val="0"/>
              </a:spcBef>
              <a:spcAft>
                <a:spcPts val="0"/>
              </a:spcAft>
              <a:buSzPts val="1800"/>
              <a:buChar char="●"/>
            </a:pPr>
            <a:r>
              <a:rPr lang="en-US"/>
              <a:t> </a:t>
            </a:r>
            <a:endParaRPr/>
          </a:p>
        </p:txBody>
      </p:sp>
      <p:sp>
        <p:nvSpPr>
          <p:cNvPr id="401" name="Google Shape;401;p18"/>
          <p:cNvSpPr txBox="1"/>
          <p:nvPr/>
        </p:nvSpPr>
        <p:spPr>
          <a:xfrm>
            <a:off x="17270103" y="9293450"/>
            <a:ext cx="7815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en-US" sz="3100" dirty="0">
                <a:latin typeface="Calibri"/>
                <a:ea typeface="Calibri"/>
                <a:cs typeface="Calibri"/>
                <a:sym typeface="Calibri"/>
              </a:rPr>
              <a:t>20</a:t>
            </a:r>
            <a:endParaRPr sz="3100" b="0" i="0" u="none" strike="noStrike" cap="none" dirty="0">
              <a:solidFill>
                <a:srgbClr val="000000"/>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0">
                                            <p:txEl>
                                              <p:pRg st="0" end="0"/>
                                            </p:txEl>
                                          </p:spTgt>
                                        </p:tgtEl>
                                        <p:attrNameLst>
                                          <p:attrName>style.visibility</p:attrName>
                                        </p:attrNameLst>
                                      </p:cBhvr>
                                      <p:to>
                                        <p:strVal val="visible"/>
                                      </p:to>
                                    </p:set>
                                    <p:animEffect transition="in" filter="fade">
                                      <p:cBhvr>
                                        <p:cTn id="7" dur="500"/>
                                        <p:tgtEl>
                                          <p:spTgt spid="40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Google Shape;406;p19"/>
          <p:cNvPicPr preferRelativeResize="0"/>
          <p:nvPr/>
        </p:nvPicPr>
        <p:blipFill rotWithShape="1">
          <a:blip r:embed="rId3">
            <a:alphaModFix amt="19999"/>
          </a:blip>
          <a:srcRect/>
          <a:stretch/>
        </p:blipFill>
        <p:spPr>
          <a:xfrm rot="-2887577">
            <a:off x="-1854659" y="5496079"/>
            <a:ext cx="5766719" cy="5975875"/>
          </a:xfrm>
          <a:prstGeom prst="rect">
            <a:avLst/>
          </a:prstGeom>
          <a:noFill/>
          <a:ln>
            <a:noFill/>
          </a:ln>
        </p:spPr>
      </p:pic>
      <p:pic>
        <p:nvPicPr>
          <p:cNvPr id="407" name="Google Shape;407;p19"/>
          <p:cNvPicPr preferRelativeResize="0"/>
          <p:nvPr/>
        </p:nvPicPr>
        <p:blipFill rotWithShape="1">
          <a:blip r:embed="rId3">
            <a:alphaModFix amt="19999"/>
          </a:blip>
          <a:srcRect/>
          <a:stretch/>
        </p:blipFill>
        <p:spPr>
          <a:xfrm rot="-8698564">
            <a:off x="-2337952" y="-3928601"/>
            <a:ext cx="8685195" cy="9000202"/>
          </a:xfrm>
          <a:prstGeom prst="rect">
            <a:avLst/>
          </a:prstGeom>
          <a:noFill/>
          <a:ln>
            <a:noFill/>
          </a:ln>
        </p:spPr>
      </p:pic>
      <p:sp>
        <p:nvSpPr>
          <p:cNvPr id="408" name="Google Shape;408;p19"/>
          <p:cNvSpPr txBox="1">
            <a:spLocks noGrp="1"/>
          </p:cNvSpPr>
          <p:nvPr>
            <p:ph type="title"/>
          </p:nvPr>
        </p:nvSpPr>
        <p:spPr>
          <a:xfrm>
            <a:off x="623400" y="890050"/>
            <a:ext cx="17041200" cy="11454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Clr>
                <a:schemeClr val="dk1"/>
              </a:buClr>
              <a:buSzPts val="2800"/>
              <a:buFont typeface="Josefin Sans"/>
              <a:buNone/>
            </a:pPr>
            <a:r>
              <a:rPr lang="en-US">
                <a:latin typeface="Josefin Sans"/>
                <a:ea typeface="Josefin Sans"/>
                <a:cs typeface="Josefin Sans"/>
                <a:sym typeface="Josefin Sans"/>
              </a:rPr>
              <a:t>Bước 2:</a:t>
            </a:r>
            <a:endParaRPr/>
          </a:p>
        </p:txBody>
      </p:sp>
      <p:sp>
        <p:nvSpPr>
          <p:cNvPr id="409" name="Google Shape;409;p19"/>
          <p:cNvSpPr txBox="1">
            <a:spLocks noGrp="1"/>
          </p:cNvSpPr>
          <p:nvPr>
            <p:ph type="body" idx="1"/>
          </p:nvPr>
        </p:nvSpPr>
        <p:spPr>
          <a:xfrm>
            <a:off x="623402" y="2304950"/>
            <a:ext cx="8520600" cy="7434136"/>
          </a:xfrm>
          <a:prstGeom prst="rect">
            <a:avLst/>
          </a:prstGeom>
          <a:blipFill rotWithShape="1">
            <a:blip r:embed="rId4">
              <a:alphaModFix/>
            </a:blip>
            <a:stretch>
              <a:fillRect t="-570"/>
            </a:stretch>
          </a:blipFill>
          <a:ln>
            <a:noFill/>
          </a:ln>
        </p:spPr>
        <p:txBody>
          <a:bodyPr spcFirstLastPara="1" wrap="square" lIns="91425" tIns="91425" rIns="91425" bIns="91425" anchor="t" anchorCtr="0">
            <a:normAutofit/>
          </a:bodyPr>
          <a:lstStyle/>
          <a:p>
            <a:pPr marL="228600" lvl="0" indent="0" algn="l" rtl="0">
              <a:lnSpc>
                <a:spcPct val="100000"/>
              </a:lnSpc>
              <a:spcBef>
                <a:spcPts val="0"/>
              </a:spcBef>
              <a:spcAft>
                <a:spcPts val="0"/>
              </a:spcAft>
              <a:buSzPts val="1800"/>
              <a:buNone/>
            </a:pPr>
            <a:r>
              <a:rPr lang="en-US"/>
              <a:t> </a:t>
            </a:r>
            <a:endParaRPr/>
          </a:p>
        </p:txBody>
      </p:sp>
      <p:sp>
        <p:nvSpPr>
          <p:cNvPr id="410" name="Google Shape;410;p19"/>
          <p:cNvSpPr txBox="1"/>
          <p:nvPr/>
        </p:nvSpPr>
        <p:spPr>
          <a:xfrm>
            <a:off x="9144000" y="2304950"/>
            <a:ext cx="8520600" cy="7434136"/>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pic>
        <p:nvPicPr>
          <p:cNvPr id="411" name="Google Shape;411;p19"/>
          <p:cNvPicPr preferRelativeResize="0"/>
          <p:nvPr/>
        </p:nvPicPr>
        <p:blipFill rotWithShape="1">
          <a:blip r:embed="rId3">
            <a:alphaModFix amt="19999"/>
          </a:blip>
          <a:srcRect/>
          <a:stretch/>
        </p:blipFill>
        <p:spPr>
          <a:xfrm rot="-2700000">
            <a:off x="15383789" y="-1356315"/>
            <a:ext cx="4603079" cy="4770030"/>
          </a:xfrm>
          <a:prstGeom prst="rect">
            <a:avLst/>
          </a:prstGeom>
          <a:noFill/>
          <a:ln>
            <a:noFill/>
          </a:ln>
        </p:spPr>
      </p:pic>
      <p:sp>
        <p:nvSpPr>
          <p:cNvPr id="412" name="Google Shape;412;p19"/>
          <p:cNvSpPr txBox="1"/>
          <p:nvPr/>
        </p:nvSpPr>
        <p:spPr>
          <a:xfrm>
            <a:off x="17270103" y="9293450"/>
            <a:ext cx="7815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en-US" sz="3100" dirty="0">
                <a:latin typeface="Calibri"/>
                <a:ea typeface="Calibri"/>
                <a:cs typeface="Calibri"/>
                <a:sym typeface="Calibri"/>
              </a:rPr>
              <a:t>21</a:t>
            </a:r>
            <a:endParaRPr sz="3100" b="0" i="0" u="none" strike="noStrike" cap="none" dirty="0">
              <a:solidFill>
                <a:srgbClr val="000000"/>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
                                            <p:txEl>
                                              <p:pRg st="0" end="0"/>
                                            </p:txEl>
                                          </p:spTgt>
                                        </p:tgtEl>
                                        <p:attrNameLst>
                                          <p:attrName>style.visibility</p:attrName>
                                        </p:attrNameLst>
                                      </p:cBhvr>
                                      <p:to>
                                        <p:strVal val="visible"/>
                                      </p:to>
                                    </p:set>
                                    <p:animEffect transition="in" filter="fade">
                                      <p:cBhvr>
                                        <p:cTn id="7" dur="500"/>
                                        <p:tgtEl>
                                          <p:spTgt spid="40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0"/>
                                        </p:tgtEl>
                                        <p:attrNameLst>
                                          <p:attrName>style.visibility</p:attrName>
                                        </p:attrNameLst>
                                      </p:cBhvr>
                                      <p:to>
                                        <p:strVal val="visible"/>
                                      </p:to>
                                    </p:set>
                                    <p:animEffect transition="in" filter="fade">
                                      <p:cBhvr>
                                        <p:cTn id="12" dur="500"/>
                                        <p:tgtEl>
                                          <p:spTgt spid="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417" name="Google Shape;417;p20"/>
          <p:cNvPicPr preferRelativeResize="0"/>
          <p:nvPr/>
        </p:nvPicPr>
        <p:blipFill rotWithShape="1">
          <a:blip r:embed="rId3">
            <a:alphaModFix amt="19999"/>
          </a:blip>
          <a:srcRect/>
          <a:stretch/>
        </p:blipFill>
        <p:spPr>
          <a:xfrm rot="-2700000">
            <a:off x="15383789" y="-1356315"/>
            <a:ext cx="4603079" cy="4770030"/>
          </a:xfrm>
          <a:prstGeom prst="rect">
            <a:avLst/>
          </a:prstGeom>
          <a:noFill/>
          <a:ln>
            <a:noFill/>
          </a:ln>
        </p:spPr>
      </p:pic>
      <p:pic>
        <p:nvPicPr>
          <p:cNvPr id="418" name="Google Shape;418;p20"/>
          <p:cNvPicPr preferRelativeResize="0"/>
          <p:nvPr/>
        </p:nvPicPr>
        <p:blipFill rotWithShape="1">
          <a:blip r:embed="rId3">
            <a:alphaModFix amt="19999"/>
          </a:blip>
          <a:srcRect/>
          <a:stretch/>
        </p:blipFill>
        <p:spPr>
          <a:xfrm rot="-2887577">
            <a:off x="-1854659" y="5496079"/>
            <a:ext cx="5766719" cy="5975875"/>
          </a:xfrm>
          <a:prstGeom prst="rect">
            <a:avLst/>
          </a:prstGeom>
          <a:noFill/>
          <a:ln>
            <a:noFill/>
          </a:ln>
        </p:spPr>
      </p:pic>
      <p:pic>
        <p:nvPicPr>
          <p:cNvPr id="419" name="Google Shape;419;p20"/>
          <p:cNvPicPr preferRelativeResize="0"/>
          <p:nvPr/>
        </p:nvPicPr>
        <p:blipFill rotWithShape="1">
          <a:blip r:embed="rId3">
            <a:alphaModFix amt="19999"/>
          </a:blip>
          <a:srcRect/>
          <a:stretch/>
        </p:blipFill>
        <p:spPr>
          <a:xfrm rot="-8698564">
            <a:off x="-2337952" y="-3928601"/>
            <a:ext cx="8685195" cy="9000202"/>
          </a:xfrm>
          <a:prstGeom prst="rect">
            <a:avLst/>
          </a:prstGeom>
          <a:noFill/>
          <a:ln>
            <a:noFill/>
          </a:ln>
        </p:spPr>
      </p:pic>
      <p:sp>
        <p:nvSpPr>
          <p:cNvPr id="420" name="Google Shape;420;p20"/>
          <p:cNvSpPr txBox="1">
            <a:spLocks noGrp="1"/>
          </p:cNvSpPr>
          <p:nvPr>
            <p:ph type="title"/>
          </p:nvPr>
        </p:nvSpPr>
        <p:spPr>
          <a:xfrm>
            <a:off x="623400" y="890050"/>
            <a:ext cx="17041200" cy="11454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Clr>
                <a:schemeClr val="dk1"/>
              </a:buClr>
              <a:buSzPts val="2800"/>
              <a:buFont typeface="Josefin Sans"/>
              <a:buNone/>
            </a:pPr>
            <a:r>
              <a:rPr lang="en-US">
                <a:latin typeface="Josefin Sans"/>
                <a:ea typeface="Josefin Sans"/>
                <a:cs typeface="Josefin Sans"/>
                <a:sym typeface="Josefin Sans"/>
              </a:rPr>
              <a:t>Bước 2:</a:t>
            </a:r>
            <a:endParaRPr/>
          </a:p>
        </p:txBody>
      </p:sp>
      <p:sp>
        <p:nvSpPr>
          <p:cNvPr id="421" name="Google Shape;421;p20"/>
          <p:cNvSpPr txBox="1">
            <a:spLocks noGrp="1"/>
          </p:cNvSpPr>
          <p:nvPr>
            <p:ph type="body" idx="1"/>
          </p:nvPr>
        </p:nvSpPr>
        <p:spPr>
          <a:xfrm>
            <a:off x="623402" y="2304950"/>
            <a:ext cx="7924800" cy="7434136"/>
          </a:xfrm>
          <a:prstGeom prst="rect">
            <a:avLst/>
          </a:prstGeom>
          <a:blipFill rotWithShape="1">
            <a:blip r:embed="rId4">
              <a:alphaModFix/>
            </a:blip>
            <a:stretch>
              <a:fillRect t="-158"/>
            </a:stretch>
          </a:blipFill>
          <a:ln>
            <a:noFill/>
          </a:ln>
        </p:spPr>
        <p:txBody>
          <a:bodyPr spcFirstLastPara="1" wrap="square" lIns="91425" tIns="91425" rIns="91425" bIns="91425" anchor="t" anchorCtr="0">
            <a:normAutofit/>
          </a:bodyPr>
          <a:lstStyle/>
          <a:p>
            <a:pPr marL="228600" lvl="0" indent="0" algn="l" rtl="0">
              <a:lnSpc>
                <a:spcPct val="100000"/>
              </a:lnSpc>
              <a:spcBef>
                <a:spcPts val="0"/>
              </a:spcBef>
              <a:spcAft>
                <a:spcPts val="0"/>
              </a:spcAft>
              <a:buSzPts val="1800"/>
              <a:buNone/>
            </a:pPr>
            <a:r>
              <a:rPr lang="en-US"/>
              <a:t> </a:t>
            </a:r>
            <a:endParaRPr/>
          </a:p>
        </p:txBody>
      </p:sp>
      <p:sp>
        <p:nvSpPr>
          <p:cNvPr id="422" name="Google Shape;422;p20"/>
          <p:cNvSpPr txBox="1"/>
          <p:nvPr/>
        </p:nvSpPr>
        <p:spPr>
          <a:xfrm>
            <a:off x="8548202" y="2304950"/>
            <a:ext cx="8230312" cy="7434136"/>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23" name="Google Shape;423;p20"/>
          <p:cNvSpPr txBox="1"/>
          <p:nvPr/>
        </p:nvSpPr>
        <p:spPr>
          <a:xfrm>
            <a:off x="17270103" y="9293450"/>
            <a:ext cx="7815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en-US" sz="3100" b="0" i="0" u="none" strike="noStrike" cap="none" dirty="0">
                <a:solidFill>
                  <a:srgbClr val="000000"/>
                </a:solidFill>
                <a:latin typeface="Calibri"/>
                <a:ea typeface="Calibri"/>
                <a:cs typeface="Calibri"/>
                <a:sym typeface="Calibri"/>
              </a:rPr>
              <a:t>22</a:t>
            </a:r>
            <a:endParaRPr sz="3100" b="0" i="0" u="none" strike="noStrike" cap="none" dirty="0">
              <a:solidFill>
                <a:srgbClr val="000000"/>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1">
                                            <p:txEl>
                                              <p:pRg st="0" end="0"/>
                                            </p:txEl>
                                          </p:spTgt>
                                        </p:tgtEl>
                                        <p:attrNameLst>
                                          <p:attrName>style.visibility</p:attrName>
                                        </p:attrNameLst>
                                      </p:cBhvr>
                                      <p:to>
                                        <p:strVal val="visible"/>
                                      </p:to>
                                    </p:set>
                                    <p:animEffect transition="in" filter="fade">
                                      <p:cBhvr>
                                        <p:cTn id="7" dur="500"/>
                                        <p:tgtEl>
                                          <p:spTgt spid="4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2"/>
                                        </p:tgtEl>
                                        <p:attrNameLst>
                                          <p:attrName>style.visibility</p:attrName>
                                        </p:attrNameLst>
                                      </p:cBhvr>
                                      <p:to>
                                        <p:strVal val="visible"/>
                                      </p:to>
                                    </p:set>
                                    <p:animEffect transition="in" filter="fade">
                                      <p:cBhvr>
                                        <p:cTn id="12" dur="500"/>
                                        <p:tgtEl>
                                          <p:spTgt spid="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pic>
        <p:nvPicPr>
          <p:cNvPr id="428" name="Google Shape;428;p21"/>
          <p:cNvPicPr preferRelativeResize="0"/>
          <p:nvPr/>
        </p:nvPicPr>
        <p:blipFill rotWithShape="1">
          <a:blip r:embed="rId3">
            <a:alphaModFix amt="19999"/>
          </a:blip>
          <a:srcRect/>
          <a:stretch/>
        </p:blipFill>
        <p:spPr>
          <a:xfrm rot="-2700000">
            <a:off x="15383789" y="-1356315"/>
            <a:ext cx="4603079" cy="4770030"/>
          </a:xfrm>
          <a:prstGeom prst="rect">
            <a:avLst/>
          </a:prstGeom>
          <a:noFill/>
          <a:ln>
            <a:noFill/>
          </a:ln>
        </p:spPr>
      </p:pic>
      <p:pic>
        <p:nvPicPr>
          <p:cNvPr id="429" name="Google Shape;429;p21"/>
          <p:cNvPicPr preferRelativeResize="0"/>
          <p:nvPr/>
        </p:nvPicPr>
        <p:blipFill rotWithShape="1">
          <a:blip r:embed="rId3">
            <a:alphaModFix amt="19999"/>
          </a:blip>
          <a:srcRect/>
          <a:stretch/>
        </p:blipFill>
        <p:spPr>
          <a:xfrm rot="-2887577">
            <a:off x="-1854659" y="5496079"/>
            <a:ext cx="5766719" cy="5975875"/>
          </a:xfrm>
          <a:prstGeom prst="rect">
            <a:avLst/>
          </a:prstGeom>
          <a:noFill/>
          <a:ln>
            <a:noFill/>
          </a:ln>
        </p:spPr>
      </p:pic>
      <p:pic>
        <p:nvPicPr>
          <p:cNvPr id="430" name="Google Shape;430;p21"/>
          <p:cNvPicPr preferRelativeResize="0"/>
          <p:nvPr/>
        </p:nvPicPr>
        <p:blipFill rotWithShape="1">
          <a:blip r:embed="rId3">
            <a:alphaModFix amt="19999"/>
          </a:blip>
          <a:srcRect/>
          <a:stretch/>
        </p:blipFill>
        <p:spPr>
          <a:xfrm rot="-8698564">
            <a:off x="-2337952" y="-3928601"/>
            <a:ext cx="8685195" cy="9000202"/>
          </a:xfrm>
          <a:prstGeom prst="rect">
            <a:avLst/>
          </a:prstGeom>
          <a:noFill/>
          <a:ln>
            <a:noFill/>
          </a:ln>
        </p:spPr>
      </p:pic>
      <p:sp>
        <p:nvSpPr>
          <p:cNvPr id="431" name="Google Shape;431;p21"/>
          <p:cNvSpPr txBox="1">
            <a:spLocks noGrp="1"/>
          </p:cNvSpPr>
          <p:nvPr>
            <p:ph type="title"/>
          </p:nvPr>
        </p:nvSpPr>
        <p:spPr>
          <a:xfrm>
            <a:off x="623400" y="890050"/>
            <a:ext cx="17041200" cy="11454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Clr>
                <a:schemeClr val="dk1"/>
              </a:buClr>
              <a:buSzPts val="2800"/>
              <a:buFont typeface="Josefin Sans"/>
              <a:buNone/>
            </a:pPr>
            <a:r>
              <a:rPr lang="en-US">
                <a:latin typeface="Josefin Sans"/>
                <a:ea typeface="Josefin Sans"/>
                <a:cs typeface="Josefin Sans"/>
                <a:sym typeface="Josefin Sans"/>
              </a:rPr>
              <a:t>Bước 3:</a:t>
            </a:r>
            <a:endParaRPr/>
          </a:p>
        </p:txBody>
      </p:sp>
      <p:sp>
        <p:nvSpPr>
          <p:cNvPr id="432" name="Google Shape;432;p21"/>
          <p:cNvSpPr txBox="1">
            <a:spLocks noGrp="1"/>
          </p:cNvSpPr>
          <p:nvPr>
            <p:ph type="body" idx="1"/>
          </p:nvPr>
        </p:nvSpPr>
        <p:spPr>
          <a:xfrm>
            <a:off x="623400" y="2304950"/>
            <a:ext cx="8298977" cy="7434136"/>
          </a:xfrm>
          <a:prstGeom prst="rect">
            <a:avLst/>
          </a:prstGeom>
          <a:blipFill rotWithShape="1">
            <a:blip r:embed="rId4">
              <a:alphaModFix/>
            </a:blip>
            <a:stretch>
              <a:fillRect t="-570"/>
            </a:stretch>
          </a:blipFill>
          <a:ln>
            <a:noFill/>
          </a:ln>
        </p:spPr>
        <p:txBody>
          <a:bodyPr spcFirstLastPara="1" wrap="square" lIns="91425" tIns="91425" rIns="91425" bIns="91425" anchor="t" anchorCtr="0">
            <a:normAutofit/>
          </a:bodyPr>
          <a:lstStyle/>
          <a:p>
            <a:pPr marL="228600" lvl="0" indent="0" algn="l" rtl="0">
              <a:lnSpc>
                <a:spcPct val="100000"/>
              </a:lnSpc>
              <a:spcBef>
                <a:spcPts val="0"/>
              </a:spcBef>
              <a:spcAft>
                <a:spcPts val="0"/>
              </a:spcAft>
              <a:buSzPts val="1800"/>
              <a:buNone/>
            </a:pPr>
            <a:r>
              <a:rPr lang="en-US"/>
              <a:t> </a:t>
            </a:r>
            <a:endParaRPr/>
          </a:p>
        </p:txBody>
      </p:sp>
      <p:sp>
        <p:nvSpPr>
          <p:cNvPr id="433" name="Google Shape;433;p21"/>
          <p:cNvSpPr txBox="1"/>
          <p:nvPr/>
        </p:nvSpPr>
        <p:spPr>
          <a:xfrm>
            <a:off x="8551409" y="2304950"/>
            <a:ext cx="8230312" cy="7434136"/>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21"/>
          <p:cNvSpPr txBox="1"/>
          <p:nvPr/>
        </p:nvSpPr>
        <p:spPr>
          <a:xfrm>
            <a:off x="17270103" y="9293450"/>
            <a:ext cx="7815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en-US" sz="3100" b="0" i="0" u="none" strike="noStrike" cap="none" dirty="0">
                <a:solidFill>
                  <a:srgbClr val="000000"/>
                </a:solidFill>
                <a:latin typeface="Calibri"/>
                <a:ea typeface="Calibri"/>
                <a:cs typeface="Calibri"/>
                <a:sym typeface="Calibri"/>
              </a:rPr>
              <a:t>23</a:t>
            </a:r>
            <a:endParaRPr sz="3100" b="0" i="0" u="none" strike="noStrike" cap="none" dirty="0">
              <a:solidFill>
                <a:srgbClr val="000000"/>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2">
                                            <p:txEl>
                                              <p:pRg st="0" end="0"/>
                                            </p:txEl>
                                          </p:spTgt>
                                        </p:tgtEl>
                                        <p:attrNameLst>
                                          <p:attrName>style.visibility</p:attrName>
                                        </p:attrNameLst>
                                      </p:cBhvr>
                                      <p:to>
                                        <p:strVal val="visible"/>
                                      </p:to>
                                    </p:set>
                                    <p:animEffect transition="in" filter="fade">
                                      <p:cBhvr>
                                        <p:cTn id="7" dur="500"/>
                                        <p:tgtEl>
                                          <p:spTgt spid="4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3"/>
                                        </p:tgtEl>
                                        <p:attrNameLst>
                                          <p:attrName>style.visibility</p:attrName>
                                        </p:attrNameLst>
                                      </p:cBhvr>
                                      <p:to>
                                        <p:strVal val="visible"/>
                                      </p:to>
                                    </p:set>
                                    <p:animEffect transition="in" filter="fade">
                                      <p:cBhvr>
                                        <p:cTn id="12" dur="500"/>
                                        <p:tgtEl>
                                          <p:spTgt spid="4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pic>
        <p:nvPicPr>
          <p:cNvPr id="439" name="Google Shape;439;p22"/>
          <p:cNvPicPr preferRelativeResize="0"/>
          <p:nvPr/>
        </p:nvPicPr>
        <p:blipFill rotWithShape="1">
          <a:blip r:embed="rId3">
            <a:alphaModFix amt="19999"/>
          </a:blip>
          <a:srcRect/>
          <a:stretch/>
        </p:blipFill>
        <p:spPr>
          <a:xfrm rot="-2700000">
            <a:off x="15383789" y="-1356315"/>
            <a:ext cx="4603079" cy="4770030"/>
          </a:xfrm>
          <a:prstGeom prst="rect">
            <a:avLst/>
          </a:prstGeom>
          <a:noFill/>
          <a:ln>
            <a:noFill/>
          </a:ln>
        </p:spPr>
      </p:pic>
      <p:pic>
        <p:nvPicPr>
          <p:cNvPr id="440" name="Google Shape;440;p22"/>
          <p:cNvPicPr preferRelativeResize="0"/>
          <p:nvPr/>
        </p:nvPicPr>
        <p:blipFill rotWithShape="1">
          <a:blip r:embed="rId3">
            <a:alphaModFix amt="19999"/>
          </a:blip>
          <a:srcRect/>
          <a:stretch/>
        </p:blipFill>
        <p:spPr>
          <a:xfrm rot="-2887577">
            <a:off x="-1854659" y="5496079"/>
            <a:ext cx="5766719" cy="5975875"/>
          </a:xfrm>
          <a:prstGeom prst="rect">
            <a:avLst/>
          </a:prstGeom>
          <a:noFill/>
          <a:ln>
            <a:noFill/>
          </a:ln>
        </p:spPr>
      </p:pic>
      <p:pic>
        <p:nvPicPr>
          <p:cNvPr id="441" name="Google Shape;441;p22"/>
          <p:cNvPicPr preferRelativeResize="0"/>
          <p:nvPr/>
        </p:nvPicPr>
        <p:blipFill rotWithShape="1">
          <a:blip r:embed="rId3">
            <a:alphaModFix amt="19999"/>
          </a:blip>
          <a:srcRect/>
          <a:stretch/>
        </p:blipFill>
        <p:spPr>
          <a:xfrm rot="-8698564">
            <a:off x="-2337952" y="-3928601"/>
            <a:ext cx="8685195" cy="9000202"/>
          </a:xfrm>
          <a:prstGeom prst="rect">
            <a:avLst/>
          </a:prstGeom>
          <a:noFill/>
          <a:ln>
            <a:noFill/>
          </a:ln>
        </p:spPr>
      </p:pic>
      <p:sp>
        <p:nvSpPr>
          <p:cNvPr id="442" name="Google Shape;442;p22"/>
          <p:cNvSpPr txBox="1">
            <a:spLocks noGrp="1"/>
          </p:cNvSpPr>
          <p:nvPr>
            <p:ph type="title"/>
          </p:nvPr>
        </p:nvSpPr>
        <p:spPr>
          <a:xfrm>
            <a:off x="623400" y="890050"/>
            <a:ext cx="17041200" cy="11454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Clr>
                <a:schemeClr val="dk1"/>
              </a:buClr>
              <a:buSzPts val="2800"/>
              <a:buFont typeface="Josefin Sans"/>
              <a:buNone/>
            </a:pPr>
            <a:r>
              <a:rPr lang="en-US">
                <a:latin typeface="Josefin Sans"/>
                <a:ea typeface="Josefin Sans"/>
                <a:cs typeface="Josefin Sans"/>
                <a:sym typeface="Josefin Sans"/>
              </a:rPr>
              <a:t>Bước 4:</a:t>
            </a:r>
            <a:endParaRPr/>
          </a:p>
        </p:txBody>
      </p:sp>
      <p:sp>
        <p:nvSpPr>
          <p:cNvPr id="443" name="Google Shape;443;p22"/>
          <p:cNvSpPr txBox="1">
            <a:spLocks noGrp="1"/>
          </p:cNvSpPr>
          <p:nvPr>
            <p:ph type="body" idx="1"/>
          </p:nvPr>
        </p:nvSpPr>
        <p:spPr>
          <a:xfrm>
            <a:off x="623400" y="2304950"/>
            <a:ext cx="17041200" cy="7434136"/>
          </a:xfrm>
          <a:prstGeom prst="rect">
            <a:avLst/>
          </a:prstGeom>
          <a:blipFill rotWithShape="1">
            <a:blip r:embed="rId4">
              <a:alphaModFix/>
            </a:blip>
            <a:stretch>
              <a:fillRect/>
            </a:stretch>
          </a:blipFill>
          <a:ln>
            <a:noFill/>
          </a:ln>
        </p:spPr>
        <p:txBody>
          <a:bodyPr spcFirstLastPara="1" wrap="square" lIns="91425" tIns="91425" rIns="91425" bIns="91425" anchor="t" anchorCtr="0">
            <a:normAutofit/>
          </a:bodyPr>
          <a:lstStyle/>
          <a:p>
            <a:pPr marL="914400" lvl="0" indent="-685800" algn="l" rtl="0">
              <a:lnSpc>
                <a:spcPct val="100000"/>
              </a:lnSpc>
              <a:spcBef>
                <a:spcPts val="0"/>
              </a:spcBef>
              <a:spcAft>
                <a:spcPts val="0"/>
              </a:spcAft>
              <a:buSzPts val="1800"/>
              <a:buChar char="●"/>
            </a:pPr>
            <a:r>
              <a:rPr lang="en-US"/>
              <a:t> </a:t>
            </a:r>
            <a:endParaRPr/>
          </a:p>
        </p:txBody>
      </p:sp>
      <p:sp>
        <p:nvSpPr>
          <p:cNvPr id="444" name="Google Shape;444;p22"/>
          <p:cNvSpPr txBox="1"/>
          <p:nvPr/>
        </p:nvSpPr>
        <p:spPr>
          <a:xfrm>
            <a:off x="17270103" y="9293450"/>
            <a:ext cx="7815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en-US" sz="3100" b="0" i="0" u="none" strike="noStrike" cap="none" dirty="0">
                <a:solidFill>
                  <a:srgbClr val="000000"/>
                </a:solidFill>
                <a:latin typeface="Calibri"/>
                <a:ea typeface="Calibri"/>
                <a:cs typeface="Calibri"/>
                <a:sym typeface="Calibri"/>
              </a:rPr>
              <a:t>24</a:t>
            </a:r>
            <a:endParaRPr sz="3100" b="0" i="0" u="none" strike="noStrike" cap="none" dirty="0">
              <a:solidFill>
                <a:srgbClr val="000000"/>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3">
                                            <p:txEl>
                                              <p:pRg st="0" end="0"/>
                                            </p:txEl>
                                          </p:spTgt>
                                        </p:tgtEl>
                                        <p:attrNameLst>
                                          <p:attrName>style.visibility</p:attrName>
                                        </p:attrNameLst>
                                      </p:cBhvr>
                                      <p:to>
                                        <p:strVal val="visible"/>
                                      </p:to>
                                    </p:set>
                                    <p:animEffect transition="in" filter="fade">
                                      <p:cBhvr>
                                        <p:cTn id="7" dur="500"/>
                                        <p:tgtEl>
                                          <p:spTgt spid="4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449" name="Google Shape;449;p23"/>
          <p:cNvPicPr preferRelativeResize="0"/>
          <p:nvPr/>
        </p:nvPicPr>
        <p:blipFill rotWithShape="1">
          <a:blip r:embed="rId3">
            <a:alphaModFix amt="19999"/>
          </a:blip>
          <a:srcRect/>
          <a:stretch/>
        </p:blipFill>
        <p:spPr>
          <a:xfrm rot="-2700000">
            <a:off x="15383789" y="-1356315"/>
            <a:ext cx="4603079" cy="4770030"/>
          </a:xfrm>
          <a:prstGeom prst="rect">
            <a:avLst/>
          </a:prstGeom>
          <a:noFill/>
          <a:ln>
            <a:noFill/>
          </a:ln>
        </p:spPr>
      </p:pic>
      <p:pic>
        <p:nvPicPr>
          <p:cNvPr id="450" name="Google Shape;450;p23"/>
          <p:cNvPicPr preferRelativeResize="0"/>
          <p:nvPr/>
        </p:nvPicPr>
        <p:blipFill rotWithShape="1">
          <a:blip r:embed="rId3">
            <a:alphaModFix amt="19999"/>
          </a:blip>
          <a:srcRect/>
          <a:stretch/>
        </p:blipFill>
        <p:spPr>
          <a:xfrm rot="-2887577">
            <a:off x="-1854659" y="5496079"/>
            <a:ext cx="5766719" cy="5975875"/>
          </a:xfrm>
          <a:prstGeom prst="rect">
            <a:avLst/>
          </a:prstGeom>
          <a:noFill/>
          <a:ln>
            <a:noFill/>
          </a:ln>
        </p:spPr>
      </p:pic>
      <p:sp>
        <p:nvSpPr>
          <p:cNvPr id="451" name="Google Shape;451;p23"/>
          <p:cNvSpPr txBox="1"/>
          <p:nvPr/>
        </p:nvSpPr>
        <p:spPr>
          <a:xfrm>
            <a:off x="1076125" y="3859037"/>
            <a:ext cx="6477400" cy="548674"/>
          </a:xfrm>
          <a:prstGeom prst="rect">
            <a:avLst/>
          </a:prstGeom>
          <a:noFill/>
          <a:ln>
            <a:noFill/>
          </a:ln>
        </p:spPr>
        <p:txBody>
          <a:bodyPr spcFirstLastPara="1" wrap="square" lIns="0" tIns="0" rIns="0" bIns="0" anchor="t" anchorCtr="0">
            <a:spAutoFit/>
          </a:bodyPr>
          <a:lstStyle/>
          <a:p>
            <a:pPr marL="0" marR="0" lvl="0" indent="0" algn="ctr" rtl="0">
              <a:lnSpc>
                <a:spcPct val="120033"/>
              </a:lnSpc>
              <a:spcBef>
                <a:spcPts val="0"/>
              </a:spcBef>
              <a:spcAft>
                <a:spcPts val="0"/>
              </a:spcAft>
              <a:buClr>
                <a:srgbClr val="000000"/>
              </a:buClr>
              <a:buSzPts val="3599"/>
              <a:buFont typeface="Arial"/>
              <a:buNone/>
            </a:pPr>
            <a:r>
              <a:rPr lang="en-US" sz="3599" b="0" i="0" u="none" strike="noStrike" cap="none">
                <a:solidFill>
                  <a:schemeClr val="dk1"/>
                </a:solidFill>
                <a:latin typeface="Josefin Sans"/>
                <a:ea typeface="Josefin Sans"/>
                <a:cs typeface="Josefin Sans"/>
                <a:sym typeface="Josefin Sans"/>
              </a:rPr>
              <a:t>ƯU ĐIỂM</a:t>
            </a:r>
            <a:endParaRPr sz="1400" b="0" i="0" u="none" strike="noStrike" cap="none">
              <a:solidFill>
                <a:srgbClr val="000000"/>
              </a:solidFill>
              <a:latin typeface="Arial"/>
              <a:ea typeface="Arial"/>
              <a:cs typeface="Arial"/>
              <a:sym typeface="Arial"/>
            </a:endParaRPr>
          </a:p>
        </p:txBody>
      </p:sp>
      <p:sp>
        <p:nvSpPr>
          <p:cNvPr id="452" name="Google Shape;452;p23"/>
          <p:cNvSpPr txBox="1"/>
          <p:nvPr/>
        </p:nvSpPr>
        <p:spPr>
          <a:xfrm>
            <a:off x="1117708" y="4608317"/>
            <a:ext cx="6477400" cy="2462570"/>
          </a:xfrm>
          <a:prstGeom prst="rect">
            <a:avLst/>
          </a:prstGeom>
          <a:noFill/>
          <a:ln>
            <a:noFill/>
          </a:ln>
        </p:spPr>
        <p:txBody>
          <a:bodyPr spcFirstLastPara="1" wrap="square" lIns="0" tIns="0" rIns="0" bIns="0" anchor="t" anchorCtr="0">
            <a:spAutoFit/>
          </a:bodyPr>
          <a:lstStyle/>
          <a:p>
            <a:pPr marL="561341" marR="0" lvl="1" indent="-280668" algn="l" rtl="0">
              <a:lnSpc>
                <a:spcPct val="150000"/>
              </a:lnSpc>
              <a:spcBef>
                <a:spcPts val="0"/>
              </a:spcBef>
              <a:spcAft>
                <a:spcPts val="0"/>
              </a:spcAft>
              <a:buClr>
                <a:schemeClr val="dk1"/>
              </a:buClr>
              <a:buSzPts val="2600"/>
              <a:buFont typeface="Arial"/>
              <a:buChar char="•"/>
            </a:pPr>
            <a:r>
              <a:rPr lang="en-US" sz="2600" b="0" i="0" u="none" strike="noStrike" cap="none">
                <a:solidFill>
                  <a:schemeClr val="dk1"/>
                </a:solidFill>
                <a:latin typeface="Josefin Sans"/>
                <a:ea typeface="Josefin Sans"/>
                <a:cs typeface="Josefin Sans"/>
                <a:sym typeface="Josefin Sans"/>
              </a:rPr>
              <a:t>Cho ra được kết quả tốt nhất với những bộ dữ liệu bị chồng chéo </a:t>
            </a:r>
            <a:endParaRPr sz="1400" b="0" i="0" u="none" strike="noStrike" cap="none">
              <a:solidFill>
                <a:srgbClr val="000000"/>
              </a:solidFill>
              <a:latin typeface="Arial"/>
              <a:ea typeface="Arial"/>
              <a:cs typeface="Arial"/>
              <a:sym typeface="Arial"/>
            </a:endParaRPr>
          </a:p>
          <a:p>
            <a:pPr marL="561341" marR="0" lvl="1" indent="-280668" algn="l" rtl="0">
              <a:lnSpc>
                <a:spcPct val="150000"/>
              </a:lnSpc>
              <a:spcBef>
                <a:spcPts val="0"/>
              </a:spcBef>
              <a:spcAft>
                <a:spcPts val="0"/>
              </a:spcAft>
              <a:buClr>
                <a:schemeClr val="dk1"/>
              </a:buClr>
              <a:buSzPts val="2600"/>
              <a:buFont typeface="Arial"/>
              <a:buChar char="•"/>
            </a:pPr>
            <a:r>
              <a:rPr lang="en-US" sz="2600" b="0" i="0" u="none" strike="noStrike" cap="none">
                <a:solidFill>
                  <a:schemeClr val="dk1"/>
                </a:solidFill>
                <a:latin typeface="Josefin Sans"/>
                <a:ea typeface="Josefin Sans"/>
                <a:cs typeface="Josefin Sans"/>
                <a:sym typeface="Josefin Sans"/>
              </a:rPr>
              <a:t>Điểm dữ liệu sẽ được gán membership với mỗi tâm cụm để biết điểm này thuộc nhiều cụm trong bộ dữ liệu</a:t>
            </a:r>
            <a:endParaRPr sz="2600" b="0" i="0" u="none" strike="noStrike" cap="none">
              <a:solidFill>
                <a:schemeClr val="dk1"/>
              </a:solidFill>
              <a:latin typeface="Josefin Sans"/>
              <a:ea typeface="Josefin Sans"/>
              <a:cs typeface="Josefin Sans"/>
              <a:sym typeface="Josefin Sans"/>
            </a:endParaRPr>
          </a:p>
        </p:txBody>
      </p:sp>
      <p:sp>
        <p:nvSpPr>
          <p:cNvPr id="453" name="Google Shape;453;p23"/>
          <p:cNvSpPr txBox="1"/>
          <p:nvPr/>
        </p:nvSpPr>
        <p:spPr>
          <a:xfrm>
            <a:off x="10734475" y="3859037"/>
            <a:ext cx="6477400" cy="548674"/>
          </a:xfrm>
          <a:prstGeom prst="rect">
            <a:avLst/>
          </a:prstGeom>
          <a:noFill/>
          <a:ln>
            <a:noFill/>
          </a:ln>
        </p:spPr>
        <p:txBody>
          <a:bodyPr spcFirstLastPara="1" wrap="square" lIns="0" tIns="0" rIns="0" bIns="0" anchor="t" anchorCtr="0">
            <a:spAutoFit/>
          </a:bodyPr>
          <a:lstStyle/>
          <a:p>
            <a:pPr marL="0" marR="0" lvl="0" indent="0" algn="ctr" rtl="0">
              <a:lnSpc>
                <a:spcPct val="120033"/>
              </a:lnSpc>
              <a:spcBef>
                <a:spcPts val="0"/>
              </a:spcBef>
              <a:spcAft>
                <a:spcPts val="0"/>
              </a:spcAft>
              <a:buClr>
                <a:srgbClr val="000000"/>
              </a:buClr>
              <a:buSzPts val="3599"/>
              <a:buFont typeface="Arial"/>
              <a:buNone/>
            </a:pPr>
            <a:r>
              <a:rPr lang="en-US" sz="3599" b="0" i="0" u="none" strike="noStrike" cap="none">
                <a:solidFill>
                  <a:schemeClr val="dk1"/>
                </a:solidFill>
                <a:latin typeface="Josefin Sans"/>
                <a:ea typeface="Josefin Sans"/>
                <a:cs typeface="Josefin Sans"/>
                <a:sym typeface="Josefin Sans"/>
              </a:rPr>
              <a:t>HẠN CHẾ</a:t>
            </a:r>
            <a:endParaRPr sz="1400" b="0" i="0" u="none" strike="noStrike" cap="none">
              <a:solidFill>
                <a:srgbClr val="000000"/>
              </a:solidFill>
              <a:latin typeface="Arial"/>
              <a:ea typeface="Arial"/>
              <a:cs typeface="Arial"/>
              <a:sym typeface="Arial"/>
            </a:endParaRPr>
          </a:p>
        </p:txBody>
      </p:sp>
      <p:sp>
        <p:nvSpPr>
          <p:cNvPr id="454" name="Google Shape;454;p23"/>
          <p:cNvSpPr txBox="1"/>
          <p:nvPr/>
        </p:nvSpPr>
        <p:spPr>
          <a:xfrm>
            <a:off x="10538488" y="4608317"/>
            <a:ext cx="6423124" cy="2974982"/>
          </a:xfrm>
          <a:prstGeom prst="rect">
            <a:avLst/>
          </a:prstGeom>
          <a:noFill/>
          <a:ln>
            <a:noFill/>
          </a:ln>
        </p:spPr>
        <p:txBody>
          <a:bodyPr spcFirstLastPara="1" wrap="square" lIns="0" tIns="0" rIns="0" bIns="0" anchor="t" anchorCtr="0">
            <a:spAutoFit/>
          </a:bodyPr>
          <a:lstStyle/>
          <a:p>
            <a:pPr marL="556638" marR="0" lvl="1" indent="-278319" algn="l" rtl="0">
              <a:lnSpc>
                <a:spcPct val="150000"/>
              </a:lnSpc>
              <a:spcBef>
                <a:spcPts val="0"/>
              </a:spcBef>
              <a:spcAft>
                <a:spcPts val="0"/>
              </a:spcAft>
              <a:buClr>
                <a:schemeClr val="dk1"/>
              </a:buClr>
              <a:buSzPts val="2578"/>
              <a:buFont typeface="Arial"/>
              <a:buChar char="•"/>
            </a:pPr>
            <a:r>
              <a:rPr lang="en-US" sz="2578" b="0" i="0" u="none" strike="noStrike" cap="none">
                <a:solidFill>
                  <a:schemeClr val="dk1"/>
                </a:solidFill>
                <a:latin typeface="Josefin Sans"/>
                <a:ea typeface="Josefin Sans"/>
                <a:cs typeface="Josefin Sans"/>
                <a:sym typeface="Josefin Sans"/>
              </a:rPr>
              <a:t>Phải đưa ra trước số lượng cụm</a:t>
            </a:r>
            <a:endParaRPr sz="2578" b="0" i="0" u="none" strike="noStrike" cap="none">
              <a:solidFill>
                <a:schemeClr val="dk1"/>
              </a:solidFill>
              <a:latin typeface="Josefin Sans"/>
              <a:ea typeface="Josefin Sans"/>
              <a:cs typeface="Josefin Sans"/>
              <a:sym typeface="Josefin Sans"/>
            </a:endParaRPr>
          </a:p>
          <a:p>
            <a:pPr marL="556638" marR="0" lvl="1" indent="-278319" algn="l" rtl="0">
              <a:lnSpc>
                <a:spcPct val="150000"/>
              </a:lnSpc>
              <a:spcBef>
                <a:spcPts val="0"/>
              </a:spcBef>
              <a:spcAft>
                <a:spcPts val="0"/>
              </a:spcAft>
              <a:buClr>
                <a:schemeClr val="dk1"/>
              </a:buClr>
              <a:buSzPts val="2578"/>
              <a:buFont typeface="Arial"/>
              <a:buChar char="•"/>
            </a:pPr>
            <a:r>
              <a:rPr lang="en-US" sz="2578" b="0" i="0" u="none" strike="noStrike" cap="none">
                <a:solidFill>
                  <a:schemeClr val="dk1"/>
                </a:solidFill>
                <a:latin typeface="Josefin Sans"/>
                <a:ea typeface="Josefin Sans"/>
                <a:cs typeface="Josefin Sans"/>
                <a:sym typeface="Josefin Sans"/>
              </a:rPr>
              <a:t>Giá trị ngưỡng epxilon càng nhỏ sẽ đưa ra kết quả càng tốt nhưng sẽ làm số lần lặp tăng lên</a:t>
            </a:r>
            <a:endParaRPr sz="2578" b="0" i="0" u="none" strike="noStrike" cap="none">
              <a:solidFill>
                <a:schemeClr val="dk1"/>
              </a:solidFill>
              <a:latin typeface="Josefin Sans"/>
              <a:ea typeface="Josefin Sans"/>
              <a:cs typeface="Josefin Sans"/>
              <a:sym typeface="Josefin Sans"/>
            </a:endParaRPr>
          </a:p>
          <a:p>
            <a:pPr marL="556637" marR="0" lvl="1" indent="-278318" algn="l" rtl="0">
              <a:lnSpc>
                <a:spcPct val="150000"/>
              </a:lnSpc>
              <a:spcBef>
                <a:spcPts val="0"/>
              </a:spcBef>
              <a:spcAft>
                <a:spcPts val="0"/>
              </a:spcAft>
              <a:buClr>
                <a:schemeClr val="dk1"/>
              </a:buClr>
              <a:buSzPts val="2578"/>
              <a:buFont typeface="Arial"/>
              <a:buChar char="•"/>
            </a:pPr>
            <a:r>
              <a:rPr lang="en-US" sz="2578" b="0" i="0" u="none" strike="noStrike" cap="none">
                <a:solidFill>
                  <a:schemeClr val="dk1"/>
                </a:solidFill>
                <a:latin typeface="Josefin Sans"/>
                <a:ea typeface="Josefin Sans"/>
                <a:cs typeface="Josefin Sans"/>
                <a:sym typeface="Josefin Sans"/>
              </a:rPr>
              <a:t>Phép đo khoảng cách Euclidean có thể làm ảnh hưởng đến </a:t>
            </a:r>
            <a:endParaRPr sz="1400" b="0" i="0" u="none" strike="noStrike" cap="none">
              <a:solidFill>
                <a:srgbClr val="000000"/>
              </a:solidFill>
              <a:latin typeface="Arial"/>
              <a:ea typeface="Arial"/>
              <a:cs typeface="Arial"/>
              <a:sym typeface="Arial"/>
            </a:endParaRPr>
          </a:p>
        </p:txBody>
      </p:sp>
      <p:sp>
        <p:nvSpPr>
          <p:cNvPr id="455" name="Google Shape;455;p23"/>
          <p:cNvSpPr txBox="1"/>
          <p:nvPr/>
        </p:nvSpPr>
        <p:spPr>
          <a:xfrm>
            <a:off x="1076125" y="1085850"/>
            <a:ext cx="9482591" cy="1009650"/>
          </a:xfrm>
          <a:prstGeom prst="rect">
            <a:avLst/>
          </a:prstGeom>
          <a:noFill/>
          <a:ln>
            <a:noFill/>
          </a:ln>
        </p:spPr>
        <p:txBody>
          <a:bodyPr spcFirstLastPara="1" wrap="square" lIns="0" tIns="0" rIns="0" bIns="0" anchor="t" anchorCtr="0">
            <a:spAutoFit/>
          </a:bodyPr>
          <a:lstStyle/>
          <a:p>
            <a:pPr marL="0" marR="0" lvl="0" indent="0" algn="just" rtl="0">
              <a:lnSpc>
                <a:spcPct val="111001"/>
              </a:lnSpc>
              <a:spcBef>
                <a:spcPts val="0"/>
              </a:spcBef>
              <a:spcAft>
                <a:spcPts val="0"/>
              </a:spcAft>
              <a:buClr>
                <a:srgbClr val="000000"/>
              </a:buClr>
              <a:buSzPts val="6999"/>
              <a:buFont typeface="Arial"/>
              <a:buNone/>
            </a:pPr>
            <a:r>
              <a:rPr lang="en-US" sz="6999" b="0" i="0" u="none" strike="noStrike" cap="none">
                <a:solidFill>
                  <a:schemeClr val="dk1"/>
                </a:solidFill>
                <a:latin typeface="Josefin Sans"/>
                <a:ea typeface="Josefin Sans"/>
                <a:cs typeface="Josefin Sans"/>
                <a:sym typeface="Josefin Sans"/>
              </a:rPr>
              <a:t>Ưu điểm và hạn chế</a:t>
            </a:r>
            <a:endParaRPr sz="1400" b="0" i="0" u="none" strike="noStrike" cap="none">
              <a:solidFill>
                <a:srgbClr val="000000"/>
              </a:solidFill>
              <a:latin typeface="Arial"/>
              <a:ea typeface="Arial"/>
              <a:cs typeface="Arial"/>
              <a:sym typeface="Arial"/>
            </a:endParaRPr>
          </a:p>
        </p:txBody>
      </p:sp>
      <p:cxnSp>
        <p:nvCxnSpPr>
          <p:cNvPr id="456" name="Google Shape;456;p23"/>
          <p:cNvCxnSpPr/>
          <p:nvPr/>
        </p:nvCxnSpPr>
        <p:spPr>
          <a:xfrm rot="5380320">
            <a:off x="7090218" y="5235978"/>
            <a:ext cx="4084184" cy="0"/>
          </a:xfrm>
          <a:prstGeom prst="straightConnector1">
            <a:avLst/>
          </a:prstGeom>
          <a:noFill/>
          <a:ln w="47625" cap="rnd" cmpd="sng">
            <a:solidFill>
              <a:srgbClr val="000000"/>
            </a:solidFill>
            <a:prstDash val="solid"/>
            <a:round/>
            <a:headEnd type="none" w="sm" len="sm"/>
            <a:tailEnd type="none" w="sm" len="sm"/>
          </a:ln>
        </p:spPr>
      </p:cxnSp>
      <p:pic>
        <p:nvPicPr>
          <p:cNvPr id="457" name="Google Shape;457;p23"/>
          <p:cNvPicPr preferRelativeResize="0"/>
          <p:nvPr/>
        </p:nvPicPr>
        <p:blipFill rotWithShape="1">
          <a:blip r:embed="rId3">
            <a:alphaModFix amt="19999"/>
          </a:blip>
          <a:srcRect/>
          <a:stretch/>
        </p:blipFill>
        <p:spPr>
          <a:xfrm rot="-8698564">
            <a:off x="-2337952" y="-3928601"/>
            <a:ext cx="8685195" cy="9000202"/>
          </a:xfrm>
          <a:prstGeom prst="rect">
            <a:avLst/>
          </a:prstGeom>
          <a:noFill/>
          <a:ln>
            <a:noFill/>
          </a:ln>
        </p:spPr>
      </p:pic>
      <p:sp>
        <p:nvSpPr>
          <p:cNvPr id="458" name="Google Shape;458;p23"/>
          <p:cNvSpPr txBox="1"/>
          <p:nvPr/>
        </p:nvSpPr>
        <p:spPr>
          <a:xfrm>
            <a:off x="17270103" y="9293450"/>
            <a:ext cx="781500" cy="66168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en-US" sz="3100" b="0" i="0" u="none" strike="noStrike" cap="none" dirty="0">
                <a:solidFill>
                  <a:srgbClr val="000000"/>
                </a:solidFill>
                <a:latin typeface="Calibri"/>
                <a:ea typeface="Calibri"/>
                <a:cs typeface="Calibri"/>
                <a:sym typeface="Calibri"/>
              </a:rPr>
              <a:t>25</a:t>
            </a:r>
            <a:endParaRPr sz="3100" b="0" i="0" u="none" strike="noStrike" cap="none" dirty="0">
              <a:solidFill>
                <a:srgbClr val="000000"/>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2">
                                            <p:txEl>
                                              <p:pRg st="0" end="0"/>
                                            </p:txEl>
                                          </p:spTgt>
                                        </p:tgtEl>
                                        <p:attrNameLst>
                                          <p:attrName>style.visibility</p:attrName>
                                        </p:attrNameLst>
                                      </p:cBhvr>
                                      <p:to>
                                        <p:strVal val="visible"/>
                                      </p:to>
                                    </p:set>
                                    <p:animEffect transition="in" filter="fade">
                                      <p:cBhvr>
                                        <p:cTn id="7" dur="500"/>
                                        <p:tgtEl>
                                          <p:spTgt spid="45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2">
                                            <p:txEl>
                                              <p:pRg st="1" end="1"/>
                                            </p:txEl>
                                          </p:spTgt>
                                        </p:tgtEl>
                                        <p:attrNameLst>
                                          <p:attrName>style.visibility</p:attrName>
                                        </p:attrNameLst>
                                      </p:cBhvr>
                                      <p:to>
                                        <p:strVal val="visible"/>
                                      </p:to>
                                    </p:set>
                                    <p:animEffect transition="in" filter="fade">
                                      <p:cBhvr>
                                        <p:cTn id="12" dur="500"/>
                                        <p:tgtEl>
                                          <p:spTgt spid="45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54">
                                            <p:txEl>
                                              <p:pRg st="0" end="0"/>
                                            </p:txEl>
                                          </p:spTgt>
                                        </p:tgtEl>
                                        <p:attrNameLst>
                                          <p:attrName>style.visibility</p:attrName>
                                        </p:attrNameLst>
                                      </p:cBhvr>
                                      <p:to>
                                        <p:strVal val="visible"/>
                                      </p:to>
                                    </p:set>
                                    <p:animEffect transition="in" filter="fade">
                                      <p:cBhvr>
                                        <p:cTn id="17" dur="500"/>
                                        <p:tgtEl>
                                          <p:spTgt spid="45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54">
                                            <p:txEl>
                                              <p:pRg st="1" end="1"/>
                                            </p:txEl>
                                          </p:spTgt>
                                        </p:tgtEl>
                                        <p:attrNameLst>
                                          <p:attrName>style.visibility</p:attrName>
                                        </p:attrNameLst>
                                      </p:cBhvr>
                                      <p:to>
                                        <p:strVal val="visible"/>
                                      </p:to>
                                    </p:set>
                                    <p:animEffect transition="in" filter="fade">
                                      <p:cBhvr>
                                        <p:cTn id="22" dur="500"/>
                                        <p:tgtEl>
                                          <p:spTgt spid="45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54">
                                            <p:txEl>
                                              <p:pRg st="2" end="2"/>
                                            </p:txEl>
                                          </p:spTgt>
                                        </p:tgtEl>
                                        <p:attrNameLst>
                                          <p:attrName>style.visibility</p:attrName>
                                        </p:attrNameLst>
                                      </p:cBhvr>
                                      <p:to>
                                        <p:strVal val="visible"/>
                                      </p:to>
                                    </p:set>
                                    <p:animEffect transition="in" filter="fade">
                                      <p:cBhvr>
                                        <p:cTn id="27" dur="500"/>
                                        <p:tgtEl>
                                          <p:spTgt spid="45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pic>
        <p:nvPicPr>
          <p:cNvPr id="463" name="Google Shape;463;p24"/>
          <p:cNvPicPr preferRelativeResize="0"/>
          <p:nvPr/>
        </p:nvPicPr>
        <p:blipFill rotWithShape="1">
          <a:blip r:embed="rId3">
            <a:alphaModFix amt="9999"/>
          </a:blip>
          <a:srcRect/>
          <a:stretch/>
        </p:blipFill>
        <p:spPr>
          <a:xfrm rot="-5688114">
            <a:off x="8410395" y="-1971930"/>
            <a:ext cx="9491370" cy="9835617"/>
          </a:xfrm>
          <a:prstGeom prst="rect">
            <a:avLst/>
          </a:prstGeom>
          <a:noFill/>
          <a:ln>
            <a:noFill/>
          </a:ln>
        </p:spPr>
      </p:pic>
      <p:pic>
        <p:nvPicPr>
          <p:cNvPr id="464" name="Google Shape;464;p24"/>
          <p:cNvPicPr preferRelativeResize="0"/>
          <p:nvPr/>
        </p:nvPicPr>
        <p:blipFill rotWithShape="1">
          <a:blip r:embed="rId3">
            <a:alphaModFix amt="9999"/>
          </a:blip>
          <a:srcRect/>
          <a:stretch/>
        </p:blipFill>
        <p:spPr>
          <a:xfrm rot="-7912599">
            <a:off x="283697" y="-2560035"/>
            <a:ext cx="8668733" cy="8983143"/>
          </a:xfrm>
          <a:prstGeom prst="rect">
            <a:avLst/>
          </a:prstGeom>
          <a:noFill/>
          <a:ln>
            <a:noFill/>
          </a:ln>
        </p:spPr>
      </p:pic>
      <p:pic>
        <p:nvPicPr>
          <p:cNvPr id="465" name="Google Shape;465;p24"/>
          <p:cNvPicPr preferRelativeResize="0"/>
          <p:nvPr/>
        </p:nvPicPr>
        <p:blipFill rotWithShape="1">
          <a:blip r:embed="rId3">
            <a:alphaModFix amt="9999"/>
          </a:blip>
          <a:srcRect/>
          <a:stretch/>
        </p:blipFill>
        <p:spPr>
          <a:xfrm rot="4750356">
            <a:off x="2316769" y="3410501"/>
            <a:ext cx="6917083" cy="7167962"/>
          </a:xfrm>
          <a:prstGeom prst="rect">
            <a:avLst/>
          </a:prstGeom>
          <a:noFill/>
          <a:ln>
            <a:noFill/>
          </a:ln>
        </p:spPr>
      </p:pic>
      <p:sp>
        <p:nvSpPr>
          <p:cNvPr id="466" name="Google Shape;466;p24"/>
          <p:cNvSpPr txBox="1"/>
          <p:nvPr/>
        </p:nvSpPr>
        <p:spPr>
          <a:xfrm>
            <a:off x="3016322" y="1147263"/>
            <a:ext cx="5517977" cy="1097347"/>
          </a:xfrm>
          <a:prstGeom prst="rect">
            <a:avLst/>
          </a:prstGeom>
          <a:noFill/>
          <a:ln>
            <a:noFill/>
          </a:ln>
        </p:spPr>
        <p:txBody>
          <a:bodyPr spcFirstLastPara="1" wrap="square" lIns="0" tIns="0" rIns="0" bIns="0" anchor="t" anchorCtr="0">
            <a:spAutoFit/>
          </a:bodyPr>
          <a:lstStyle/>
          <a:p>
            <a:pPr marL="0" marR="0" lvl="0" indent="0" algn="ctr" rtl="0">
              <a:lnSpc>
                <a:spcPct val="120033"/>
              </a:lnSpc>
              <a:spcBef>
                <a:spcPts val="0"/>
              </a:spcBef>
              <a:spcAft>
                <a:spcPts val="0"/>
              </a:spcAft>
              <a:buClr>
                <a:srgbClr val="000000"/>
              </a:buClr>
              <a:buSzPts val="3599"/>
              <a:buFont typeface="Arial"/>
              <a:buNone/>
            </a:pPr>
            <a:r>
              <a:rPr lang="en-US" sz="3599" b="0" i="0" u="none" strike="noStrike" cap="none">
                <a:solidFill>
                  <a:schemeClr val="dk1"/>
                </a:solidFill>
                <a:latin typeface="Josefin Sans"/>
                <a:ea typeface="Josefin Sans"/>
                <a:cs typeface="Josefin Sans"/>
                <a:sym typeface="Josefin Sans"/>
              </a:rPr>
              <a:t>K-MEANS CLUSTERING</a:t>
            </a:r>
            <a:endParaRPr sz="1400" b="0" i="0" u="none" strike="noStrike" cap="none">
              <a:solidFill>
                <a:srgbClr val="000000"/>
              </a:solidFill>
              <a:latin typeface="Arial"/>
              <a:ea typeface="Arial"/>
              <a:cs typeface="Arial"/>
              <a:sym typeface="Arial"/>
            </a:endParaRPr>
          </a:p>
        </p:txBody>
      </p:sp>
      <p:sp>
        <p:nvSpPr>
          <p:cNvPr id="467" name="Google Shape;467;p24"/>
          <p:cNvSpPr txBox="1"/>
          <p:nvPr/>
        </p:nvSpPr>
        <p:spPr>
          <a:xfrm>
            <a:off x="9945178" y="3334958"/>
            <a:ext cx="5143900" cy="548674"/>
          </a:xfrm>
          <a:prstGeom prst="rect">
            <a:avLst/>
          </a:prstGeom>
          <a:noFill/>
          <a:ln>
            <a:noFill/>
          </a:ln>
        </p:spPr>
        <p:txBody>
          <a:bodyPr spcFirstLastPara="1" wrap="square" lIns="0" tIns="0" rIns="0" bIns="0" anchor="t" anchorCtr="0">
            <a:spAutoFit/>
          </a:bodyPr>
          <a:lstStyle/>
          <a:p>
            <a:pPr marL="0" marR="0" lvl="0" indent="0" algn="ctr" rtl="0">
              <a:lnSpc>
                <a:spcPct val="120033"/>
              </a:lnSpc>
              <a:spcBef>
                <a:spcPts val="0"/>
              </a:spcBef>
              <a:spcAft>
                <a:spcPts val="0"/>
              </a:spcAft>
              <a:buClr>
                <a:srgbClr val="000000"/>
              </a:buClr>
              <a:buSzPts val="3599"/>
              <a:buFont typeface="Arial"/>
              <a:buNone/>
            </a:pPr>
            <a:r>
              <a:rPr lang="en-US" sz="3599" b="0" i="0" u="none" strike="noStrike" cap="none">
                <a:solidFill>
                  <a:schemeClr val="dk1"/>
                </a:solidFill>
                <a:latin typeface="Josefin Sans"/>
                <a:ea typeface="Josefin Sans"/>
                <a:cs typeface="Josefin Sans"/>
                <a:sym typeface="Josefin Sans"/>
              </a:rPr>
              <a:t>MEANSHIFT</a:t>
            </a:r>
            <a:endParaRPr sz="1400" b="0" i="0" u="none" strike="noStrike" cap="none">
              <a:solidFill>
                <a:srgbClr val="000000"/>
              </a:solidFill>
              <a:latin typeface="Arial"/>
              <a:ea typeface="Arial"/>
              <a:cs typeface="Arial"/>
              <a:sym typeface="Arial"/>
            </a:endParaRPr>
          </a:p>
        </p:txBody>
      </p:sp>
      <p:sp>
        <p:nvSpPr>
          <p:cNvPr id="468" name="Google Shape;468;p24"/>
          <p:cNvSpPr txBox="1"/>
          <p:nvPr/>
        </p:nvSpPr>
        <p:spPr>
          <a:xfrm>
            <a:off x="9944100" y="7660226"/>
            <a:ext cx="5143900" cy="548674"/>
          </a:xfrm>
          <a:prstGeom prst="rect">
            <a:avLst/>
          </a:prstGeom>
          <a:noFill/>
          <a:ln>
            <a:noFill/>
          </a:ln>
        </p:spPr>
        <p:txBody>
          <a:bodyPr spcFirstLastPara="1" wrap="square" lIns="0" tIns="0" rIns="0" bIns="0" anchor="t" anchorCtr="0">
            <a:spAutoFit/>
          </a:bodyPr>
          <a:lstStyle/>
          <a:p>
            <a:pPr marL="0" marR="0" lvl="0" indent="0" algn="ctr" rtl="0">
              <a:lnSpc>
                <a:spcPct val="120033"/>
              </a:lnSpc>
              <a:spcBef>
                <a:spcPts val="0"/>
              </a:spcBef>
              <a:spcAft>
                <a:spcPts val="0"/>
              </a:spcAft>
              <a:buClr>
                <a:srgbClr val="000000"/>
              </a:buClr>
              <a:buSzPts val="3599"/>
              <a:buFont typeface="Arial"/>
              <a:buNone/>
            </a:pPr>
            <a:r>
              <a:rPr lang="en-US" sz="3599" b="0" i="0" u="none" strike="noStrike" cap="none">
                <a:solidFill>
                  <a:schemeClr val="dk1"/>
                </a:solidFill>
                <a:latin typeface="Josefin Sans"/>
                <a:ea typeface="Josefin Sans"/>
                <a:cs typeface="Josefin Sans"/>
                <a:sym typeface="Josefin Sans"/>
              </a:rPr>
              <a:t>EM CLUSTERING</a:t>
            </a:r>
            <a:endParaRPr sz="1400" b="0" i="0" u="none" strike="noStrike" cap="none">
              <a:solidFill>
                <a:srgbClr val="000000"/>
              </a:solidFill>
              <a:latin typeface="Arial"/>
              <a:ea typeface="Arial"/>
              <a:cs typeface="Arial"/>
              <a:sym typeface="Arial"/>
            </a:endParaRPr>
          </a:p>
        </p:txBody>
      </p:sp>
      <p:sp>
        <p:nvSpPr>
          <p:cNvPr id="469" name="Google Shape;469;p24"/>
          <p:cNvSpPr txBox="1"/>
          <p:nvPr/>
        </p:nvSpPr>
        <p:spPr>
          <a:xfrm>
            <a:off x="3203361" y="5975492"/>
            <a:ext cx="5143900" cy="548674"/>
          </a:xfrm>
          <a:prstGeom prst="rect">
            <a:avLst/>
          </a:prstGeom>
          <a:noFill/>
          <a:ln>
            <a:noFill/>
          </a:ln>
        </p:spPr>
        <p:txBody>
          <a:bodyPr spcFirstLastPara="1" wrap="square" lIns="0" tIns="0" rIns="0" bIns="0" anchor="t" anchorCtr="0">
            <a:spAutoFit/>
          </a:bodyPr>
          <a:lstStyle/>
          <a:p>
            <a:pPr marL="0" marR="0" lvl="0" indent="0" algn="ctr" rtl="0">
              <a:lnSpc>
                <a:spcPct val="120033"/>
              </a:lnSpc>
              <a:spcBef>
                <a:spcPts val="0"/>
              </a:spcBef>
              <a:spcAft>
                <a:spcPts val="0"/>
              </a:spcAft>
              <a:buClr>
                <a:srgbClr val="000000"/>
              </a:buClr>
              <a:buSzPts val="3599"/>
              <a:buFont typeface="Arial"/>
              <a:buNone/>
            </a:pPr>
            <a:r>
              <a:rPr lang="en-US" sz="3599" b="0" i="0" u="none" strike="noStrike" cap="none">
                <a:solidFill>
                  <a:schemeClr val="dk1"/>
                </a:solidFill>
                <a:latin typeface="Josefin Sans"/>
                <a:ea typeface="Josefin Sans"/>
                <a:cs typeface="Josefin Sans"/>
                <a:sym typeface="Josefin Sans"/>
              </a:rPr>
              <a:t>FUZZY C-MEANS</a:t>
            </a:r>
            <a:endParaRPr sz="1400" b="0" i="0" u="none" strike="noStrike" cap="none">
              <a:solidFill>
                <a:srgbClr val="000000"/>
              </a:solidFill>
              <a:latin typeface="Arial"/>
              <a:ea typeface="Arial"/>
              <a:cs typeface="Arial"/>
              <a:sym typeface="Arial"/>
            </a:endParaRPr>
          </a:p>
        </p:txBody>
      </p:sp>
      <p:sp>
        <p:nvSpPr>
          <p:cNvPr id="470" name="Google Shape;470;p24"/>
          <p:cNvSpPr/>
          <p:nvPr/>
        </p:nvSpPr>
        <p:spPr>
          <a:xfrm>
            <a:off x="17260575" y="8462486"/>
            <a:ext cx="568950" cy="5715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24"/>
          <p:cNvSpPr/>
          <p:nvPr/>
        </p:nvSpPr>
        <p:spPr>
          <a:xfrm>
            <a:off x="9124950" y="-209550"/>
            <a:ext cx="38100" cy="10706100"/>
          </a:xfrm>
          <a:prstGeom prst="rect">
            <a:avLst/>
          </a:prstGeom>
          <a:solidFill>
            <a:srgbClr val="E2E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24"/>
          <p:cNvSpPr/>
          <p:nvPr/>
        </p:nvSpPr>
        <p:spPr>
          <a:xfrm>
            <a:off x="9015997" y="1695937"/>
            <a:ext cx="256007" cy="257154"/>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24"/>
          <p:cNvSpPr/>
          <p:nvPr/>
        </p:nvSpPr>
        <p:spPr>
          <a:xfrm>
            <a:off x="9015997" y="3908594"/>
            <a:ext cx="256007" cy="257154"/>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24"/>
          <p:cNvSpPr/>
          <p:nvPr/>
        </p:nvSpPr>
        <p:spPr>
          <a:xfrm>
            <a:off x="9015997" y="6121252"/>
            <a:ext cx="256007" cy="257154"/>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24"/>
          <p:cNvSpPr/>
          <p:nvPr/>
        </p:nvSpPr>
        <p:spPr>
          <a:xfrm>
            <a:off x="9015997" y="8333909"/>
            <a:ext cx="256007" cy="257154"/>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24"/>
          <p:cNvSpPr/>
          <p:nvPr/>
        </p:nvSpPr>
        <p:spPr>
          <a:xfrm>
            <a:off x="-317047" y="604334"/>
            <a:ext cx="1342738" cy="134875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77" name="Google Shape;477;p24"/>
          <p:cNvPicPr preferRelativeResize="0"/>
          <p:nvPr/>
        </p:nvPicPr>
        <p:blipFill rotWithShape="1">
          <a:blip r:embed="rId4">
            <a:alphaModFix/>
          </a:blip>
          <a:srcRect/>
          <a:stretch/>
        </p:blipFill>
        <p:spPr>
          <a:xfrm rot="-2120230">
            <a:off x="16952691" y="6143167"/>
            <a:ext cx="1741778" cy="1804951"/>
          </a:xfrm>
          <a:prstGeom prst="rect">
            <a:avLst/>
          </a:prstGeom>
          <a:noFill/>
          <a:ln>
            <a:noFill/>
          </a:ln>
        </p:spPr>
      </p:pic>
      <p:pic>
        <p:nvPicPr>
          <p:cNvPr id="478" name="Google Shape;478;p24"/>
          <p:cNvPicPr preferRelativeResize="0"/>
          <p:nvPr/>
        </p:nvPicPr>
        <p:blipFill rotWithShape="1">
          <a:blip r:embed="rId3">
            <a:alphaModFix amt="9999"/>
          </a:blip>
          <a:srcRect/>
          <a:stretch/>
        </p:blipFill>
        <p:spPr>
          <a:xfrm rot="-8898611">
            <a:off x="8208102" y="4949976"/>
            <a:ext cx="7230953" cy="7493216"/>
          </a:xfrm>
          <a:prstGeom prst="rect">
            <a:avLst/>
          </a:prstGeom>
          <a:noFill/>
          <a:ln>
            <a:noFill/>
          </a:ln>
        </p:spPr>
      </p:pic>
      <p:sp>
        <p:nvSpPr>
          <p:cNvPr id="479" name="Google Shape;479;p24"/>
          <p:cNvSpPr txBox="1"/>
          <p:nvPr/>
        </p:nvSpPr>
        <p:spPr>
          <a:xfrm>
            <a:off x="17270103" y="9293450"/>
            <a:ext cx="7815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en-US" sz="3100" b="0" i="0" u="none" strike="noStrike" cap="none" dirty="0">
                <a:solidFill>
                  <a:srgbClr val="000000"/>
                </a:solidFill>
                <a:latin typeface="Calibri"/>
                <a:ea typeface="Calibri"/>
                <a:cs typeface="Calibri"/>
                <a:sym typeface="Calibri"/>
              </a:rPr>
              <a:t>26</a:t>
            </a:r>
            <a:endParaRPr sz="3100" b="0" i="0" u="none" strike="noStrike" cap="none" dirty="0">
              <a:solidFill>
                <a:srgbClr val="000000"/>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8"/>
                                        </p:tgtEl>
                                        <p:attrNameLst>
                                          <p:attrName>style.visibility</p:attrName>
                                        </p:attrNameLst>
                                      </p:cBhvr>
                                      <p:to>
                                        <p:strVal val="visible"/>
                                      </p:to>
                                    </p:set>
                                    <p:animEffect transition="in" filter="fade">
                                      <p:cBhvr>
                                        <p:cTn id="7" dur="500"/>
                                        <p:tgtEl>
                                          <p:spTgt spid="4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pic>
        <p:nvPicPr>
          <p:cNvPr id="484" name="Google Shape;484;p25"/>
          <p:cNvPicPr preferRelativeResize="0"/>
          <p:nvPr/>
        </p:nvPicPr>
        <p:blipFill rotWithShape="1">
          <a:blip r:embed="rId3">
            <a:alphaModFix amt="9999"/>
          </a:blip>
          <a:srcRect/>
          <a:stretch/>
        </p:blipFill>
        <p:spPr>
          <a:xfrm>
            <a:off x="14444223" y="5750572"/>
            <a:ext cx="5630153" cy="5834356"/>
          </a:xfrm>
          <a:prstGeom prst="rect">
            <a:avLst/>
          </a:prstGeom>
          <a:noFill/>
          <a:ln>
            <a:noFill/>
          </a:ln>
        </p:spPr>
      </p:pic>
      <p:pic>
        <p:nvPicPr>
          <p:cNvPr id="485" name="Google Shape;485;p25"/>
          <p:cNvPicPr preferRelativeResize="0"/>
          <p:nvPr/>
        </p:nvPicPr>
        <p:blipFill rotWithShape="1">
          <a:blip r:embed="rId3">
            <a:alphaModFix amt="9999"/>
          </a:blip>
          <a:srcRect/>
          <a:stretch/>
        </p:blipFill>
        <p:spPr>
          <a:xfrm rot="-3858459">
            <a:off x="11893583" y="-1446935"/>
            <a:ext cx="7958550" cy="8247202"/>
          </a:xfrm>
          <a:prstGeom prst="rect">
            <a:avLst/>
          </a:prstGeom>
          <a:noFill/>
          <a:ln>
            <a:noFill/>
          </a:ln>
        </p:spPr>
      </p:pic>
      <p:pic>
        <p:nvPicPr>
          <p:cNvPr id="486" name="Google Shape;486;p25"/>
          <p:cNvPicPr preferRelativeResize="0"/>
          <p:nvPr/>
        </p:nvPicPr>
        <p:blipFill rotWithShape="1">
          <a:blip r:embed="rId3">
            <a:alphaModFix amt="9999"/>
          </a:blip>
          <a:srcRect/>
          <a:stretch/>
        </p:blipFill>
        <p:spPr>
          <a:xfrm rot="-6938171">
            <a:off x="-2270898" y="4389359"/>
            <a:ext cx="6599197" cy="6838546"/>
          </a:xfrm>
          <a:prstGeom prst="rect">
            <a:avLst/>
          </a:prstGeom>
          <a:noFill/>
          <a:ln>
            <a:noFill/>
          </a:ln>
        </p:spPr>
      </p:pic>
      <p:pic>
        <p:nvPicPr>
          <p:cNvPr id="487" name="Google Shape;487;p25"/>
          <p:cNvPicPr preferRelativeResize="0"/>
          <p:nvPr/>
        </p:nvPicPr>
        <p:blipFill rotWithShape="1">
          <a:blip r:embed="rId3">
            <a:alphaModFix amt="9999"/>
          </a:blip>
          <a:srcRect/>
          <a:stretch/>
        </p:blipFill>
        <p:spPr>
          <a:xfrm rot="-9653010">
            <a:off x="-2653501" y="-3517467"/>
            <a:ext cx="8774102" cy="9092333"/>
          </a:xfrm>
          <a:prstGeom prst="rect">
            <a:avLst/>
          </a:prstGeom>
          <a:noFill/>
          <a:ln>
            <a:noFill/>
          </a:ln>
        </p:spPr>
      </p:pic>
      <p:sp>
        <p:nvSpPr>
          <p:cNvPr id="488" name="Google Shape;488;p25"/>
          <p:cNvSpPr/>
          <p:nvPr/>
        </p:nvSpPr>
        <p:spPr>
          <a:xfrm>
            <a:off x="16080834" y="9258300"/>
            <a:ext cx="1175830" cy="11811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25"/>
          <p:cNvSpPr/>
          <p:nvPr/>
        </p:nvSpPr>
        <p:spPr>
          <a:xfrm>
            <a:off x="1029975" y="1028700"/>
            <a:ext cx="568950" cy="5715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90" name="Google Shape;490;p25"/>
          <p:cNvPicPr preferRelativeResize="0"/>
          <p:nvPr/>
        </p:nvPicPr>
        <p:blipFill rotWithShape="1">
          <a:blip r:embed="rId4">
            <a:alphaModFix/>
          </a:blip>
          <a:srcRect/>
          <a:stretch/>
        </p:blipFill>
        <p:spPr>
          <a:xfrm rot="-6284995">
            <a:off x="-870493" y="-880590"/>
            <a:ext cx="1936387" cy="2006618"/>
          </a:xfrm>
          <a:prstGeom prst="rect">
            <a:avLst/>
          </a:prstGeom>
          <a:noFill/>
          <a:ln>
            <a:noFill/>
          </a:ln>
        </p:spPr>
      </p:pic>
      <p:pic>
        <p:nvPicPr>
          <p:cNvPr id="491" name="Google Shape;491;p25"/>
          <p:cNvPicPr preferRelativeResize="0"/>
          <p:nvPr/>
        </p:nvPicPr>
        <p:blipFill rotWithShape="1">
          <a:blip r:embed="rId4">
            <a:alphaModFix/>
          </a:blip>
          <a:srcRect/>
          <a:stretch/>
        </p:blipFill>
        <p:spPr>
          <a:xfrm rot="690501">
            <a:off x="17438639" y="7418650"/>
            <a:ext cx="2410762" cy="2498199"/>
          </a:xfrm>
          <a:prstGeom prst="rect">
            <a:avLst/>
          </a:prstGeom>
          <a:noFill/>
          <a:ln>
            <a:noFill/>
          </a:ln>
        </p:spPr>
      </p:pic>
      <p:pic>
        <p:nvPicPr>
          <p:cNvPr id="492" name="Google Shape;492;p25"/>
          <p:cNvPicPr preferRelativeResize="0"/>
          <p:nvPr/>
        </p:nvPicPr>
        <p:blipFill rotWithShape="1">
          <a:blip r:embed="rId5">
            <a:alphaModFix/>
          </a:blip>
          <a:srcRect/>
          <a:stretch/>
        </p:blipFill>
        <p:spPr>
          <a:xfrm>
            <a:off x="1028700" y="3070815"/>
            <a:ext cx="7818619" cy="4979456"/>
          </a:xfrm>
          <a:prstGeom prst="rect">
            <a:avLst/>
          </a:prstGeom>
          <a:noFill/>
          <a:ln>
            <a:noFill/>
          </a:ln>
        </p:spPr>
      </p:pic>
      <p:sp>
        <p:nvSpPr>
          <p:cNvPr id="493" name="Google Shape;493;p25"/>
          <p:cNvSpPr txBox="1"/>
          <p:nvPr/>
        </p:nvSpPr>
        <p:spPr>
          <a:xfrm>
            <a:off x="8640763" y="2689763"/>
            <a:ext cx="8572900" cy="1228725"/>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Clr>
                <a:srgbClr val="000000"/>
              </a:buClr>
              <a:buSzPts val="3999"/>
              <a:buFont typeface="Arial"/>
              <a:buNone/>
            </a:pPr>
            <a:r>
              <a:rPr lang="en-US" sz="3999" b="1" i="0" u="none" strike="noStrike" cap="none">
                <a:solidFill>
                  <a:srgbClr val="04345C"/>
                </a:solidFill>
                <a:latin typeface="Josefin Sans"/>
                <a:ea typeface="Josefin Sans"/>
                <a:cs typeface="Josefin Sans"/>
                <a:sym typeface="Josefin Sans"/>
              </a:rPr>
              <a:t>GIỚI THIỆU VỀ THUẬT TOÁN EM </a:t>
            </a:r>
            <a:endParaRPr sz="1400" b="0" i="0" u="none" strike="noStrike" cap="none">
              <a:solidFill>
                <a:srgbClr val="000000"/>
              </a:solidFill>
              <a:latin typeface="Arial"/>
              <a:ea typeface="Arial"/>
              <a:cs typeface="Arial"/>
              <a:sym typeface="Arial"/>
            </a:endParaRPr>
          </a:p>
        </p:txBody>
      </p:sp>
      <p:sp>
        <p:nvSpPr>
          <p:cNvPr id="494" name="Google Shape;494;p25"/>
          <p:cNvSpPr txBox="1"/>
          <p:nvPr/>
        </p:nvSpPr>
        <p:spPr>
          <a:xfrm>
            <a:off x="8640763" y="4112932"/>
            <a:ext cx="8572900" cy="3981450"/>
          </a:xfrm>
          <a:prstGeom prst="rect">
            <a:avLst/>
          </a:prstGeom>
          <a:noFill/>
          <a:ln>
            <a:noFill/>
          </a:ln>
        </p:spPr>
        <p:txBody>
          <a:bodyPr spcFirstLastPara="1" wrap="square" lIns="0" tIns="0" rIns="0" bIns="0" anchor="t" anchorCtr="0">
            <a:spAutoFit/>
          </a:bodyPr>
          <a:lstStyle/>
          <a:p>
            <a:pPr marL="647700" marR="0" lvl="1" indent="-323850" algn="l" rtl="0">
              <a:lnSpc>
                <a:spcPct val="150000"/>
              </a:lnSpc>
              <a:spcBef>
                <a:spcPts val="0"/>
              </a:spcBef>
              <a:spcAft>
                <a:spcPts val="0"/>
              </a:spcAft>
              <a:buClr>
                <a:srgbClr val="04345C"/>
              </a:buClr>
              <a:buSzPts val="3000"/>
              <a:buFont typeface="Arial"/>
              <a:buChar char="•"/>
            </a:pPr>
            <a:r>
              <a:rPr lang="en-US" sz="3000" b="0" i="0" u="none" strike="noStrike" cap="none">
                <a:solidFill>
                  <a:srgbClr val="04345C"/>
                </a:solidFill>
                <a:latin typeface="Josefin Sans"/>
                <a:ea typeface="Josefin Sans"/>
                <a:cs typeface="Josefin Sans"/>
                <a:sym typeface="Josefin Sans"/>
              </a:rPr>
              <a:t> Là một thuật toán gom nhóm dữ liệu được dùng trong tác vụ khám phá tri thức</a:t>
            </a:r>
            <a:endParaRPr sz="3000" b="0" i="0" u="none" strike="noStrike" cap="none">
              <a:solidFill>
                <a:srgbClr val="04345C"/>
              </a:solidFill>
              <a:latin typeface="Josefin Sans"/>
              <a:ea typeface="Josefin Sans"/>
              <a:cs typeface="Josefin Sans"/>
              <a:sym typeface="Josefin Sans"/>
            </a:endParaRPr>
          </a:p>
          <a:p>
            <a:pPr marL="647700" marR="0" lvl="1" indent="-323850" algn="l" rtl="0">
              <a:lnSpc>
                <a:spcPct val="150000"/>
              </a:lnSpc>
              <a:spcBef>
                <a:spcPts val="0"/>
              </a:spcBef>
              <a:spcAft>
                <a:spcPts val="0"/>
              </a:spcAft>
              <a:buClr>
                <a:srgbClr val="04345C"/>
              </a:buClr>
              <a:buSzPts val="3000"/>
              <a:buFont typeface="Arial"/>
              <a:buChar char="•"/>
            </a:pPr>
            <a:r>
              <a:rPr lang="en-US" sz="3000" b="0" i="0" u="none" strike="noStrike" cap="none">
                <a:solidFill>
                  <a:srgbClr val="04345C"/>
                </a:solidFill>
                <a:latin typeface="Josefin Sans"/>
                <a:ea typeface="Josefin Sans"/>
                <a:cs typeface="Josefin Sans"/>
                <a:sym typeface="Josefin Sans"/>
              </a:rPr>
              <a:t>Trong thống kê, thuật toán này sẽ lặp và tối ưu hóa khả năng nhìn thấy dữ liệu quan sát được thông qua việc ước lượng tham số cho mô hình thống kê cho các biến không quan sát được</a:t>
            </a:r>
            <a:endParaRPr sz="3000" b="0" i="0" u="none" strike="noStrike" cap="none">
              <a:solidFill>
                <a:srgbClr val="04345C"/>
              </a:solidFill>
              <a:latin typeface="Josefin Sans"/>
              <a:ea typeface="Josefin Sans"/>
              <a:cs typeface="Josefin Sans"/>
              <a:sym typeface="Josefin Sans"/>
            </a:endParaRPr>
          </a:p>
        </p:txBody>
      </p:sp>
      <p:sp>
        <p:nvSpPr>
          <p:cNvPr id="495" name="Google Shape;495;p25"/>
          <p:cNvSpPr txBox="1"/>
          <p:nvPr/>
        </p:nvSpPr>
        <p:spPr>
          <a:xfrm>
            <a:off x="17270103" y="9293450"/>
            <a:ext cx="7815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en-US" sz="3100" b="0" i="0" u="none" strike="noStrike" cap="none" dirty="0">
                <a:solidFill>
                  <a:srgbClr val="000000"/>
                </a:solidFill>
                <a:latin typeface="Calibri"/>
                <a:ea typeface="Calibri"/>
                <a:cs typeface="Calibri"/>
                <a:sym typeface="Calibri"/>
              </a:rPr>
              <a:t>27</a:t>
            </a:r>
            <a:endParaRPr sz="3100" b="0" i="0" u="none" strike="noStrike" cap="none" dirty="0">
              <a:solidFill>
                <a:srgbClr val="000000"/>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4">
                                            <p:txEl>
                                              <p:pRg st="0" end="0"/>
                                            </p:txEl>
                                          </p:spTgt>
                                        </p:tgtEl>
                                        <p:attrNameLst>
                                          <p:attrName>style.visibility</p:attrName>
                                        </p:attrNameLst>
                                      </p:cBhvr>
                                      <p:to>
                                        <p:strVal val="visible"/>
                                      </p:to>
                                    </p:set>
                                    <p:animEffect transition="in" filter="fade">
                                      <p:cBhvr>
                                        <p:cTn id="7" dur="500"/>
                                        <p:tgtEl>
                                          <p:spTgt spid="49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4">
                                            <p:txEl>
                                              <p:pRg st="1" end="1"/>
                                            </p:txEl>
                                          </p:spTgt>
                                        </p:tgtEl>
                                        <p:attrNameLst>
                                          <p:attrName>style.visibility</p:attrName>
                                        </p:attrNameLst>
                                      </p:cBhvr>
                                      <p:to>
                                        <p:strVal val="visible"/>
                                      </p:to>
                                    </p:set>
                                    <p:animEffect transition="in" filter="fade">
                                      <p:cBhvr>
                                        <p:cTn id="12" dur="500"/>
                                        <p:tgtEl>
                                          <p:spTgt spid="49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pic>
        <p:nvPicPr>
          <p:cNvPr id="500" name="Google Shape;500;p26"/>
          <p:cNvPicPr preferRelativeResize="0"/>
          <p:nvPr/>
        </p:nvPicPr>
        <p:blipFill rotWithShape="1">
          <a:blip r:embed="rId3">
            <a:alphaModFix amt="19999"/>
          </a:blip>
          <a:srcRect/>
          <a:stretch/>
        </p:blipFill>
        <p:spPr>
          <a:xfrm rot="-2887577">
            <a:off x="-1854659" y="5496079"/>
            <a:ext cx="5766719" cy="5975875"/>
          </a:xfrm>
          <a:prstGeom prst="rect">
            <a:avLst/>
          </a:prstGeom>
          <a:noFill/>
          <a:ln>
            <a:noFill/>
          </a:ln>
        </p:spPr>
      </p:pic>
      <p:pic>
        <p:nvPicPr>
          <p:cNvPr id="501" name="Google Shape;501;p26"/>
          <p:cNvPicPr preferRelativeResize="0"/>
          <p:nvPr/>
        </p:nvPicPr>
        <p:blipFill rotWithShape="1">
          <a:blip r:embed="rId3">
            <a:alphaModFix amt="19999"/>
          </a:blip>
          <a:srcRect/>
          <a:stretch/>
        </p:blipFill>
        <p:spPr>
          <a:xfrm rot="-8698564">
            <a:off x="-2337952" y="-3928601"/>
            <a:ext cx="8685195" cy="9000202"/>
          </a:xfrm>
          <a:prstGeom prst="rect">
            <a:avLst/>
          </a:prstGeom>
          <a:noFill/>
          <a:ln>
            <a:noFill/>
          </a:ln>
        </p:spPr>
      </p:pic>
      <p:pic>
        <p:nvPicPr>
          <p:cNvPr id="502" name="Google Shape;502;p26"/>
          <p:cNvPicPr preferRelativeResize="0"/>
          <p:nvPr/>
        </p:nvPicPr>
        <p:blipFill rotWithShape="1">
          <a:blip r:embed="rId4">
            <a:alphaModFix/>
          </a:blip>
          <a:srcRect l="1214" r="1213"/>
          <a:stretch/>
        </p:blipFill>
        <p:spPr>
          <a:xfrm>
            <a:off x="9144000" y="2045754"/>
            <a:ext cx="8115300" cy="5619004"/>
          </a:xfrm>
          <a:prstGeom prst="rect">
            <a:avLst/>
          </a:prstGeom>
          <a:noFill/>
          <a:ln>
            <a:noFill/>
          </a:ln>
        </p:spPr>
      </p:pic>
      <p:sp>
        <p:nvSpPr>
          <p:cNvPr id="503" name="Google Shape;503;p26"/>
          <p:cNvSpPr txBox="1"/>
          <p:nvPr/>
        </p:nvSpPr>
        <p:spPr>
          <a:xfrm>
            <a:off x="1997477" y="2036229"/>
            <a:ext cx="5906168" cy="77140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5000"/>
              <a:buFont typeface="Arial"/>
              <a:buNone/>
            </a:pPr>
            <a:r>
              <a:rPr lang="en-US" sz="5000" b="1" i="0" u="none" strike="noStrike" cap="none">
                <a:solidFill>
                  <a:srgbClr val="000000"/>
                </a:solidFill>
                <a:latin typeface="Josefin Sans"/>
                <a:ea typeface="Josefin Sans"/>
                <a:cs typeface="Josefin Sans"/>
                <a:sym typeface="Josefin Sans"/>
              </a:rPr>
              <a:t>Các bước thực hiện</a:t>
            </a:r>
            <a:endParaRPr sz="1400" b="0" i="0" u="none" strike="noStrike" cap="none">
              <a:solidFill>
                <a:srgbClr val="000000"/>
              </a:solidFill>
              <a:latin typeface="Arial"/>
              <a:ea typeface="Arial"/>
              <a:cs typeface="Arial"/>
              <a:sym typeface="Arial"/>
            </a:endParaRPr>
          </a:p>
        </p:txBody>
      </p:sp>
      <p:sp>
        <p:nvSpPr>
          <p:cNvPr id="504" name="Google Shape;504;p26"/>
          <p:cNvSpPr txBox="1"/>
          <p:nvPr/>
        </p:nvSpPr>
        <p:spPr>
          <a:xfrm>
            <a:off x="1997477" y="3526349"/>
            <a:ext cx="5532090" cy="5065395"/>
          </a:xfrm>
          <a:prstGeom prst="rect">
            <a:avLst/>
          </a:prstGeom>
          <a:noFill/>
          <a:ln>
            <a:noFill/>
          </a:ln>
        </p:spPr>
        <p:txBody>
          <a:bodyPr spcFirstLastPara="1" wrap="square" lIns="0" tIns="0" rIns="0" bIns="0" anchor="t" anchorCtr="0">
            <a:spAutoFit/>
          </a:bodyPr>
          <a:lstStyle/>
          <a:p>
            <a:pPr marL="0" marR="0" lvl="0" indent="0" algn="l" rtl="0">
              <a:lnSpc>
                <a:spcPct val="150041"/>
              </a:lnSpc>
              <a:spcBef>
                <a:spcPts val="0"/>
              </a:spcBef>
              <a:spcAft>
                <a:spcPts val="0"/>
              </a:spcAft>
              <a:buClr>
                <a:srgbClr val="000000"/>
              </a:buClr>
              <a:buSzPts val="2424"/>
              <a:buFont typeface="Arial"/>
              <a:buNone/>
            </a:pPr>
            <a:r>
              <a:rPr lang="en-US" sz="2424" b="0" i="0" u="none" strike="noStrike" cap="none">
                <a:solidFill>
                  <a:srgbClr val="000000"/>
                </a:solidFill>
                <a:latin typeface="Josefin Sans"/>
                <a:ea typeface="Josefin Sans"/>
                <a:cs typeface="Josefin Sans"/>
                <a:sym typeface="Josefin Sans"/>
              </a:rPr>
              <a:t>EM bắt đầu bằng các tham số cho mô hình dự đoán rồi thực hiện lặp đi lặp lại 3 bước sau:</a:t>
            </a:r>
            <a:endParaRPr sz="1400" b="0" i="0" u="none" strike="noStrike" cap="none">
              <a:solidFill>
                <a:srgbClr val="000000"/>
              </a:solidFill>
              <a:latin typeface="Arial"/>
              <a:ea typeface="Arial"/>
              <a:cs typeface="Arial"/>
              <a:sym typeface="Arial"/>
            </a:endParaRPr>
          </a:p>
          <a:p>
            <a:pPr marL="523557" marR="0" lvl="1" indent="-261777" algn="l" rtl="0">
              <a:lnSpc>
                <a:spcPct val="150041"/>
              </a:lnSpc>
              <a:spcBef>
                <a:spcPts val="0"/>
              </a:spcBef>
              <a:spcAft>
                <a:spcPts val="0"/>
              </a:spcAft>
              <a:buClr>
                <a:srgbClr val="000000"/>
              </a:buClr>
              <a:buSzPts val="2424"/>
              <a:buFont typeface="Arial"/>
              <a:buChar char="•"/>
            </a:pPr>
            <a:r>
              <a:rPr lang="en-US" sz="2424" b="0" i="0" u="none" strike="noStrike" cap="none">
                <a:solidFill>
                  <a:srgbClr val="000000"/>
                </a:solidFill>
                <a:latin typeface="Josefin Sans"/>
                <a:ea typeface="Josefin Sans"/>
                <a:cs typeface="Josefin Sans"/>
                <a:sym typeface="Josefin Sans"/>
              </a:rPr>
              <a:t>E-step: dựa trên tham số mô hình, tính toán xác suất gán nhãn các điểm dữ liệu vào một nhóm</a:t>
            </a:r>
            <a:endParaRPr sz="2424" b="0" i="0" u="none" strike="noStrike" cap="none">
              <a:solidFill>
                <a:srgbClr val="000000"/>
              </a:solidFill>
              <a:latin typeface="Josefin Sans"/>
              <a:ea typeface="Josefin Sans"/>
              <a:cs typeface="Josefin Sans"/>
              <a:sym typeface="Josefin Sans"/>
            </a:endParaRPr>
          </a:p>
          <a:p>
            <a:pPr marL="523557" marR="0" lvl="1" indent="-261777" algn="l" rtl="0">
              <a:lnSpc>
                <a:spcPct val="150041"/>
              </a:lnSpc>
              <a:spcBef>
                <a:spcPts val="0"/>
              </a:spcBef>
              <a:spcAft>
                <a:spcPts val="0"/>
              </a:spcAft>
              <a:buClr>
                <a:srgbClr val="000000"/>
              </a:buClr>
              <a:buSzPts val="2424"/>
              <a:buFont typeface="Arial"/>
              <a:buChar char="•"/>
            </a:pPr>
            <a:r>
              <a:rPr lang="en-US" sz="2424" b="0" i="0" u="none" strike="noStrike" cap="none">
                <a:solidFill>
                  <a:srgbClr val="000000"/>
                </a:solidFill>
                <a:latin typeface="Josefin Sans"/>
                <a:ea typeface="Josefin Sans"/>
                <a:cs typeface="Josefin Sans"/>
                <a:sym typeface="Josefin Sans"/>
              </a:rPr>
              <a:t>M-step: cập nhật tham số của mô hình dựa trên các nhóm gom được từ E-step</a:t>
            </a:r>
            <a:endParaRPr sz="1400" b="0" i="0" u="none" strike="noStrike" cap="none">
              <a:solidFill>
                <a:srgbClr val="000000"/>
              </a:solidFill>
              <a:latin typeface="Arial"/>
              <a:ea typeface="Arial"/>
              <a:cs typeface="Arial"/>
              <a:sym typeface="Arial"/>
            </a:endParaRPr>
          </a:p>
          <a:p>
            <a:pPr marL="523557" marR="0" lvl="1" indent="-261777" algn="l" rtl="0">
              <a:lnSpc>
                <a:spcPct val="150041"/>
              </a:lnSpc>
              <a:spcBef>
                <a:spcPts val="0"/>
              </a:spcBef>
              <a:spcAft>
                <a:spcPts val="0"/>
              </a:spcAft>
              <a:buClr>
                <a:srgbClr val="000000"/>
              </a:buClr>
              <a:buSzPts val="2424"/>
              <a:buFont typeface="Arial"/>
              <a:buChar char="•"/>
            </a:pPr>
            <a:r>
              <a:rPr lang="en-US" sz="2424" b="0" i="0" u="none" strike="noStrike" cap="none">
                <a:solidFill>
                  <a:srgbClr val="000000"/>
                </a:solidFill>
                <a:latin typeface="Josefin Sans"/>
                <a:ea typeface="Josefin Sans"/>
                <a:cs typeface="Josefin Sans"/>
                <a:sym typeface="Josefin Sans"/>
              </a:rPr>
              <a:t>Lặp cho đến khi các nhóm gom được ổn định hay hội tụ</a:t>
            </a:r>
            <a:endParaRPr sz="2424" b="0" i="0" u="none" strike="noStrike" cap="none">
              <a:solidFill>
                <a:srgbClr val="000000"/>
              </a:solidFill>
              <a:latin typeface="Josefin Sans"/>
              <a:ea typeface="Josefin Sans"/>
              <a:cs typeface="Josefin Sans"/>
              <a:sym typeface="Josefin Sans"/>
            </a:endParaRPr>
          </a:p>
        </p:txBody>
      </p:sp>
      <p:pic>
        <p:nvPicPr>
          <p:cNvPr id="505" name="Google Shape;505;p26"/>
          <p:cNvPicPr preferRelativeResize="0"/>
          <p:nvPr/>
        </p:nvPicPr>
        <p:blipFill rotWithShape="1">
          <a:blip r:embed="rId3">
            <a:alphaModFix amt="19999"/>
          </a:blip>
          <a:srcRect/>
          <a:stretch/>
        </p:blipFill>
        <p:spPr>
          <a:xfrm rot="-2700000">
            <a:off x="15383789" y="-1356315"/>
            <a:ext cx="4603079" cy="4770030"/>
          </a:xfrm>
          <a:prstGeom prst="rect">
            <a:avLst/>
          </a:prstGeom>
          <a:noFill/>
          <a:ln>
            <a:noFill/>
          </a:ln>
        </p:spPr>
      </p:pic>
      <p:sp>
        <p:nvSpPr>
          <p:cNvPr id="506" name="Google Shape;506;p26"/>
          <p:cNvSpPr txBox="1"/>
          <p:nvPr/>
        </p:nvSpPr>
        <p:spPr>
          <a:xfrm>
            <a:off x="17270103" y="9293450"/>
            <a:ext cx="7815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en-US" sz="3100" b="0" i="0" u="none" strike="noStrike" cap="none" dirty="0">
                <a:solidFill>
                  <a:srgbClr val="000000"/>
                </a:solidFill>
                <a:latin typeface="Calibri"/>
                <a:ea typeface="Calibri"/>
                <a:cs typeface="Calibri"/>
                <a:sym typeface="Calibri"/>
              </a:rPr>
              <a:t>28</a:t>
            </a:r>
            <a:endParaRPr sz="3100" b="0" i="0" u="none" strike="noStrike" cap="none" dirty="0">
              <a:solidFill>
                <a:srgbClr val="000000"/>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4">
                                            <p:txEl>
                                              <p:pRg st="0" end="0"/>
                                            </p:txEl>
                                          </p:spTgt>
                                        </p:tgtEl>
                                        <p:attrNameLst>
                                          <p:attrName>style.visibility</p:attrName>
                                        </p:attrNameLst>
                                      </p:cBhvr>
                                      <p:to>
                                        <p:strVal val="visible"/>
                                      </p:to>
                                    </p:set>
                                    <p:animEffect transition="in" filter="fade">
                                      <p:cBhvr>
                                        <p:cTn id="7" dur="500"/>
                                        <p:tgtEl>
                                          <p:spTgt spid="50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4">
                                            <p:txEl>
                                              <p:pRg st="1" end="1"/>
                                            </p:txEl>
                                          </p:spTgt>
                                        </p:tgtEl>
                                        <p:attrNameLst>
                                          <p:attrName>style.visibility</p:attrName>
                                        </p:attrNameLst>
                                      </p:cBhvr>
                                      <p:to>
                                        <p:strVal val="visible"/>
                                      </p:to>
                                    </p:set>
                                    <p:animEffect transition="in" filter="fade">
                                      <p:cBhvr>
                                        <p:cTn id="12" dur="500"/>
                                        <p:tgtEl>
                                          <p:spTgt spid="50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4">
                                            <p:txEl>
                                              <p:pRg st="2" end="2"/>
                                            </p:txEl>
                                          </p:spTgt>
                                        </p:tgtEl>
                                        <p:attrNameLst>
                                          <p:attrName>style.visibility</p:attrName>
                                        </p:attrNameLst>
                                      </p:cBhvr>
                                      <p:to>
                                        <p:strVal val="visible"/>
                                      </p:to>
                                    </p:set>
                                    <p:animEffect transition="in" filter="fade">
                                      <p:cBhvr>
                                        <p:cTn id="17" dur="500"/>
                                        <p:tgtEl>
                                          <p:spTgt spid="50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4">
                                            <p:txEl>
                                              <p:pRg st="3" end="3"/>
                                            </p:txEl>
                                          </p:spTgt>
                                        </p:tgtEl>
                                        <p:attrNameLst>
                                          <p:attrName>style.visibility</p:attrName>
                                        </p:attrNameLst>
                                      </p:cBhvr>
                                      <p:to>
                                        <p:strVal val="visible"/>
                                      </p:to>
                                    </p:set>
                                    <p:animEffect transition="in" filter="fade">
                                      <p:cBhvr>
                                        <p:cTn id="22" dur="500"/>
                                        <p:tgtEl>
                                          <p:spTgt spid="50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pic>
        <p:nvPicPr>
          <p:cNvPr id="511" name="Google Shape;511;p27"/>
          <p:cNvPicPr preferRelativeResize="0"/>
          <p:nvPr/>
        </p:nvPicPr>
        <p:blipFill rotWithShape="1">
          <a:blip r:embed="rId3">
            <a:alphaModFix amt="19999"/>
          </a:blip>
          <a:srcRect/>
          <a:stretch/>
        </p:blipFill>
        <p:spPr>
          <a:xfrm rot="-2700000">
            <a:off x="15383789" y="-1356315"/>
            <a:ext cx="4603079" cy="4770030"/>
          </a:xfrm>
          <a:prstGeom prst="rect">
            <a:avLst/>
          </a:prstGeom>
          <a:noFill/>
          <a:ln>
            <a:noFill/>
          </a:ln>
        </p:spPr>
      </p:pic>
      <p:pic>
        <p:nvPicPr>
          <p:cNvPr id="512" name="Google Shape;512;p27"/>
          <p:cNvPicPr preferRelativeResize="0"/>
          <p:nvPr/>
        </p:nvPicPr>
        <p:blipFill rotWithShape="1">
          <a:blip r:embed="rId3">
            <a:alphaModFix amt="19999"/>
          </a:blip>
          <a:srcRect/>
          <a:stretch/>
        </p:blipFill>
        <p:spPr>
          <a:xfrm rot="-2887577">
            <a:off x="-1854659" y="5496079"/>
            <a:ext cx="5766719" cy="5975875"/>
          </a:xfrm>
          <a:prstGeom prst="rect">
            <a:avLst/>
          </a:prstGeom>
          <a:noFill/>
          <a:ln>
            <a:noFill/>
          </a:ln>
        </p:spPr>
      </p:pic>
      <p:sp>
        <p:nvSpPr>
          <p:cNvPr id="513" name="Google Shape;513;p27"/>
          <p:cNvSpPr txBox="1"/>
          <p:nvPr/>
        </p:nvSpPr>
        <p:spPr>
          <a:xfrm>
            <a:off x="1076125" y="3859037"/>
            <a:ext cx="6477400" cy="548674"/>
          </a:xfrm>
          <a:prstGeom prst="rect">
            <a:avLst/>
          </a:prstGeom>
          <a:noFill/>
          <a:ln>
            <a:noFill/>
          </a:ln>
        </p:spPr>
        <p:txBody>
          <a:bodyPr spcFirstLastPara="1" wrap="square" lIns="0" tIns="0" rIns="0" bIns="0" anchor="t" anchorCtr="0">
            <a:spAutoFit/>
          </a:bodyPr>
          <a:lstStyle/>
          <a:p>
            <a:pPr marL="0" marR="0" lvl="0" indent="0" algn="ctr" rtl="0">
              <a:lnSpc>
                <a:spcPct val="120033"/>
              </a:lnSpc>
              <a:spcBef>
                <a:spcPts val="0"/>
              </a:spcBef>
              <a:spcAft>
                <a:spcPts val="0"/>
              </a:spcAft>
              <a:buClr>
                <a:srgbClr val="000000"/>
              </a:buClr>
              <a:buSzPts val="3599"/>
              <a:buFont typeface="Arial"/>
              <a:buNone/>
            </a:pPr>
            <a:r>
              <a:rPr lang="en-US" sz="3599" b="0" i="0" u="none" strike="noStrike" cap="none">
                <a:solidFill>
                  <a:srgbClr val="04345C"/>
                </a:solidFill>
                <a:latin typeface="Josefin Sans"/>
                <a:ea typeface="Josefin Sans"/>
                <a:cs typeface="Josefin Sans"/>
                <a:sym typeface="Josefin Sans"/>
              </a:rPr>
              <a:t>ƯU ĐIỂM</a:t>
            </a:r>
            <a:endParaRPr sz="1400" b="0" i="0" u="none" strike="noStrike" cap="none">
              <a:solidFill>
                <a:srgbClr val="000000"/>
              </a:solidFill>
              <a:latin typeface="Arial"/>
              <a:ea typeface="Arial"/>
              <a:cs typeface="Arial"/>
              <a:sym typeface="Arial"/>
            </a:endParaRPr>
          </a:p>
        </p:txBody>
      </p:sp>
      <p:sp>
        <p:nvSpPr>
          <p:cNvPr id="514" name="Google Shape;514;p27"/>
          <p:cNvSpPr txBox="1"/>
          <p:nvPr/>
        </p:nvSpPr>
        <p:spPr>
          <a:xfrm>
            <a:off x="1076125" y="4593849"/>
            <a:ext cx="6477400" cy="2462570"/>
          </a:xfrm>
          <a:prstGeom prst="rect">
            <a:avLst/>
          </a:prstGeom>
          <a:noFill/>
          <a:ln>
            <a:noFill/>
          </a:ln>
        </p:spPr>
        <p:txBody>
          <a:bodyPr spcFirstLastPara="1" wrap="square" lIns="0" tIns="0" rIns="0" bIns="0" anchor="t" anchorCtr="0">
            <a:spAutoFit/>
          </a:bodyPr>
          <a:lstStyle/>
          <a:p>
            <a:pPr marL="561341" marR="0" lvl="1" indent="-280668" algn="l" rtl="0">
              <a:lnSpc>
                <a:spcPct val="150000"/>
              </a:lnSpc>
              <a:spcBef>
                <a:spcPts val="0"/>
              </a:spcBef>
              <a:spcAft>
                <a:spcPts val="0"/>
              </a:spcAft>
              <a:buClr>
                <a:srgbClr val="04345C"/>
              </a:buClr>
              <a:buSzPts val="2600"/>
              <a:buFont typeface="Arial"/>
              <a:buChar char="•"/>
            </a:pPr>
            <a:r>
              <a:rPr lang="en-US" sz="2600" b="0" i="0" u="none" strike="noStrike" cap="none">
                <a:solidFill>
                  <a:srgbClr val="04345C"/>
                </a:solidFill>
                <a:latin typeface="Josefin Sans"/>
                <a:ea typeface="Josefin Sans"/>
                <a:cs typeface="Josefin Sans"/>
                <a:sym typeface="Josefin Sans"/>
              </a:rPr>
              <a:t>Dễ hiểu và dễ dàng cài đặt </a:t>
            </a:r>
            <a:endParaRPr sz="1400" b="0" i="0" u="none" strike="noStrike" cap="none">
              <a:solidFill>
                <a:srgbClr val="000000"/>
              </a:solidFill>
              <a:latin typeface="Arial"/>
              <a:ea typeface="Arial"/>
              <a:cs typeface="Arial"/>
              <a:sym typeface="Arial"/>
            </a:endParaRPr>
          </a:p>
          <a:p>
            <a:pPr marL="561341" marR="0" lvl="1" indent="-280668" algn="l" rtl="0">
              <a:lnSpc>
                <a:spcPct val="150000"/>
              </a:lnSpc>
              <a:spcBef>
                <a:spcPts val="0"/>
              </a:spcBef>
              <a:spcAft>
                <a:spcPts val="0"/>
              </a:spcAft>
              <a:buClr>
                <a:srgbClr val="04345C"/>
              </a:buClr>
              <a:buSzPts val="2600"/>
              <a:buFont typeface="Arial"/>
              <a:buChar char="•"/>
            </a:pPr>
            <a:r>
              <a:rPr lang="en-US" sz="2600" b="0" i="0" u="none" strike="noStrike" cap="none">
                <a:solidFill>
                  <a:srgbClr val="04345C"/>
                </a:solidFill>
                <a:latin typeface="Josefin Sans"/>
                <a:ea typeface="Josefin Sans"/>
                <a:cs typeface="Josefin Sans"/>
                <a:sym typeface="Josefin Sans"/>
              </a:rPr>
              <a:t>Dự đoán được các dữ liệu bị thiếu xuyên suốt quá trình lặp</a:t>
            </a:r>
            <a:endParaRPr sz="2600" b="0" i="0" u="none" strike="noStrike" cap="none">
              <a:solidFill>
                <a:srgbClr val="04345C"/>
              </a:solidFill>
              <a:latin typeface="Josefin Sans"/>
              <a:ea typeface="Josefin Sans"/>
              <a:cs typeface="Josefin Sans"/>
              <a:sym typeface="Josefin Sans"/>
            </a:endParaRPr>
          </a:p>
          <a:p>
            <a:pPr marL="561341" marR="0" lvl="1" indent="-280668" algn="l" rtl="0">
              <a:lnSpc>
                <a:spcPct val="150000"/>
              </a:lnSpc>
              <a:spcBef>
                <a:spcPts val="0"/>
              </a:spcBef>
              <a:spcAft>
                <a:spcPts val="0"/>
              </a:spcAft>
              <a:buClr>
                <a:srgbClr val="04345C"/>
              </a:buClr>
              <a:buSzPts val="2600"/>
              <a:buFont typeface="Arial"/>
              <a:buChar char="•"/>
            </a:pPr>
            <a:r>
              <a:rPr lang="en-US" sz="2600" b="0" i="0" u="none" strike="noStrike" cap="none">
                <a:solidFill>
                  <a:srgbClr val="04345C"/>
                </a:solidFill>
                <a:latin typeface="Josefin Sans"/>
                <a:ea typeface="Josefin Sans"/>
                <a:cs typeface="Josefin Sans"/>
                <a:sym typeface="Josefin Sans"/>
              </a:rPr>
              <a:t>Hữu ích cho tác vụ gom nhóm và hình thành mô hình qua các tham số</a:t>
            </a:r>
            <a:endParaRPr sz="2600" b="0" i="0" u="none" strike="noStrike" cap="none">
              <a:solidFill>
                <a:srgbClr val="04345C"/>
              </a:solidFill>
              <a:latin typeface="Josefin Sans"/>
              <a:ea typeface="Josefin Sans"/>
              <a:cs typeface="Josefin Sans"/>
              <a:sym typeface="Josefin Sans"/>
            </a:endParaRPr>
          </a:p>
        </p:txBody>
      </p:sp>
      <p:sp>
        <p:nvSpPr>
          <p:cNvPr id="515" name="Google Shape;515;p27"/>
          <p:cNvSpPr txBox="1"/>
          <p:nvPr/>
        </p:nvSpPr>
        <p:spPr>
          <a:xfrm>
            <a:off x="10734475" y="3859037"/>
            <a:ext cx="6477400" cy="548674"/>
          </a:xfrm>
          <a:prstGeom prst="rect">
            <a:avLst/>
          </a:prstGeom>
          <a:noFill/>
          <a:ln>
            <a:noFill/>
          </a:ln>
        </p:spPr>
        <p:txBody>
          <a:bodyPr spcFirstLastPara="1" wrap="square" lIns="0" tIns="0" rIns="0" bIns="0" anchor="t" anchorCtr="0">
            <a:spAutoFit/>
          </a:bodyPr>
          <a:lstStyle/>
          <a:p>
            <a:pPr marL="0" marR="0" lvl="0" indent="0" algn="ctr" rtl="0">
              <a:lnSpc>
                <a:spcPct val="120033"/>
              </a:lnSpc>
              <a:spcBef>
                <a:spcPts val="0"/>
              </a:spcBef>
              <a:spcAft>
                <a:spcPts val="0"/>
              </a:spcAft>
              <a:buClr>
                <a:srgbClr val="000000"/>
              </a:buClr>
              <a:buSzPts val="3599"/>
              <a:buFont typeface="Arial"/>
              <a:buNone/>
            </a:pPr>
            <a:r>
              <a:rPr lang="en-US" sz="3599" b="0" i="0" u="none" strike="noStrike" cap="none">
                <a:solidFill>
                  <a:srgbClr val="04345C"/>
                </a:solidFill>
                <a:latin typeface="Josefin Sans"/>
                <a:ea typeface="Josefin Sans"/>
                <a:cs typeface="Josefin Sans"/>
                <a:sym typeface="Josefin Sans"/>
              </a:rPr>
              <a:t>HẠN CHẾ</a:t>
            </a:r>
            <a:endParaRPr sz="1400" b="0" i="0" u="none" strike="noStrike" cap="none">
              <a:solidFill>
                <a:srgbClr val="000000"/>
              </a:solidFill>
              <a:latin typeface="Arial"/>
              <a:ea typeface="Arial"/>
              <a:cs typeface="Arial"/>
              <a:sym typeface="Arial"/>
            </a:endParaRPr>
          </a:p>
        </p:txBody>
      </p:sp>
      <p:sp>
        <p:nvSpPr>
          <p:cNvPr id="516" name="Google Shape;516;p27"/>
          <p:cNvSpPr txBox="1"/>
          <p:nvPr/>
        </p:nvSpPr>
        <p:spPr>
          <a:xfrm>
            <a:off x="10558716" y="4622785"/>
            <a:ext cx="6423000" cy="2777700"/>
          </a:xfrm>
          <a:prstGeom prst="rect">
            <a:avLst/>
          </a:prstGeom>
          <a:noFill/>
          <a:ln>
            <a:noFill/>
          </a:ln>
        </p:spPr>
        <p:txBody>
          <a:bodyPr spcFirstLastPara="1" wrap="square" lIns="0" tIns="0" rIns="0" bIns="0" anchor="t" anchorCtr="0">
            <a:spAutoFit/>
          </a:bodyPr>
          <a:lstStyle/>
          <a:p>
            <a:pPr marL="556638" marR="0" lvl="1" indent="-278319" algn="l" rtl="0">
              <a:lnSpc>
                <a:spcPct val="150000"/>
              </a:lnSpc>
              <a:spcBef>
                <a:spcPts val="0"/>
              </a:spcBef>
              <a:spcAft>
                <a:spcPts val="0"/>
              </a:spcAft>
              <a:buClr>
                <a:srgbClr val="04345C"/>
              </a:buClr>
              <a:buSzPts val="2578"/>
              <a:buFont typeface="Arial"/>
              <a:buChar char="•"/>
            </a:pPr>
            <a:r>
              <a:rPr lang="en-US" sz="2578" b="0" i="0" u="none" strike="noStrike" cap="none">
                <a:solidFill>
                  <a:srgbClr val="04345C"/>
                </a:solidFill>
                <a:latin typeface="Josefin Sans"/>
                <a:ea typeface="Josefin Sans"/>
                <a:cs typeface="Josefin Sans"/>
                <a:sym typeface="Josefin Sans"/>
              </a:rPr>
              <a:t>Chỉ chạy nhanh ở các vòng lặp đầu nhưng chậm hơn ở các vòng lặp sau</a:t>
            </a:r>
            <a:endParaRPr sz="2578" b="0" i="0" u="none" strike="noStrike" cap="none">
              <a:solidFill>
                <a:srgbClr val="04345C"/>
              </a:solidFill>
              <a:latin typeface="Josefin Sans"/>
              <a:ea typeface="Josefin Sans"/>
              <a:cs typeface="Josefin Sans"/>
              <a:sym typeface="Josefin Sans"/>
            </a:endParaRPr>
          </a:p>
          <a:p>
            <a:pPr marL="556638" marR="0" lvl="1" indent="-278319" algn="l" rtl="0">
              <a:lnSpc>
                <a:spcPct val="150000"/>
              </a:lnSpc>
              <a:spcBef>
                <a:spcPts val="0"/>
              </a:spcBef>
              <a:spcAft>
                <a:spcPts val="0"/>
              </a:spcAft>
              <a:buClr>
                <a:srgbClr val="04345C"/>
              </a:buClr>
              <a:buSzPts val="2578"/>
              <a:buFont typeface="Arial"/>
              <a:buChar char="•"/>
            </a:pPr>
            <a:r>
              <a:rPr lang="en-US" sz="2578" b="0" i="0" u="none" strike="noStrike" cap="none">
                <a:solidFill>
                  <a:srgbClr val="04345C"/>
                </a:solidFill>
                <a:latin typeface="Josefin Sans"/>
                <a:ea typeface="Josefin Sans"/>
                <a:cs typeface="Josefin Sans"/>
                <a:sym typeface="Josefin Sans"/>
              </a:rPr>
              <a:t>Không phải lúc nào cũng tìm được tham số tối ưu và bị mắc kẹt ở điểm tối ưu cục bộ thay vì toàn cục</a:t>
            </a:r>
            <a:endParaRPr sz="2578" b="0" i="0" u="none" strike="noStrike" cap="none">
              <a:solidFill>
                <a:srgbClr val="04345C"/>
              </a:solidFill>
              <a:latin typeface="Josefin Sans"/>
              <a:ea typeface="Josefin Sans"/>
              <a:cs typeface="Josefin Sans"/>
              <a:sym typeface="Josefin Sans"/>
            </a:endParaRPr>
          </a:p>
        </p:txBody>
      </p:sp>
      <p:sp>
        <p:nvSpPr>
          <p:cNvPr id="517" name="Google Shape;517;p27"/>
          <p:cNvSpPr txBox="1"/>
          <p:nvPr/>
        </p:nvSpPr>
        <p:spPr>
          <a:xfrm>
            <a:off x="1076125" y="1085850"/>
            <a:ext cx="9482591" cy="1009650"/>
          </a:xfrm>
          <a:prstGeom prst="rect">
            <a:avLst/>
          </a:prstGeom>
          <a:noFill/>
          <a:ln>
            <a:noFill/>
          </a:ln>
        </p:spPr>
        <p:txBody>
          <a:bodyPr spcFirstLastPara="1" wrap="square" lIns="0" tIns="0" rIns="0" bIns="0" anchor="t" anchorCtr="0">
            <a:spAutoFit/>
          </a:bodyPr>
          <a:lstStyle/>
          <a:p>
            <a:pPr marL="0" marR="0" lvl="0" indent="0" algn="just" rtl="0">
              <a:lnSpc>
                <a:spcPct val="111001"/>
              </a:lnSpc>
              <a:spcBef>
                <a:spcPts val="0"/>
              </a:spcBef>
              <a:spcAft>
                <a:spcPts val="0"/>
              </a:spcAft>
              <a:buClr>
                <a:srgbClr val="000000"/>
              </a:buClr>
              <a:buSzPts val="6999"/>
              <a:buFont typeface="Arial"/>
              <a:buNone/>
            </a:pPr>
            <a:r>
              <a:rPr lang="en-US" sz="6999" b="0" i="0" u="none" strike="noStrike" cap="none">
                <a:solidFill>
                  <a:srgbClr val="2E414D"/>
                </a:solidFill>
                <a:latin typeface="Josefin Sans"/>
                <a:ea typeface="Josefin Sans"/>
                <a:cs typeface="Josefin Sans"/>
                <a:sym typeface="Josefin Sans"/>
              </a:rPr>
              <a:t>Ưu điểm và hạn chế</a:t>
            </a:r>
            <a:endParaRPr sz="1400" b="0" i="0" u="none" strike="noStrike" cap="none">
              <a:solidFill>
                <a:srgbClr val="000000"/>
              </a:solidFill>
              <a:latin typeface="Arial"/>
              <a:ea typeface="Arial"/>
              <a:cs typeface="Arial"/>
              <a:sym typeface="Arial"/>
            </a:endParaRPr>
          </a:p>
        </p:txBody>
      </p:sp>
      <p:cxnSp>
        <p:nvCxnSpPr>
          <p:cNvPr id="518" name="Google Shape;518;p27"/>
          <p:cNvCxnSpPr/>
          <p:nvPr/>
        </p:nvCxnSpPr>
        <p:spPr>
          <a:xfrm rot="5380320">
            <a:off x="7090218" y="5235978"/>
            <a:ext cx="4084184" cy="0"/>
          </a:xfrm>
          <a:prstGeom prst="straightConnector1">
            <a:avLst/>
          </a:prstGeom>
          <a:noFill/>
          <a:ln w="47625" cap="rnd" cmpd="sng">
            <a:solidFill>
              <a:srgbClr val="000000"/>
            </a:solidFill>
            <a:prstDash val="solid"/>
            <a:round/>
            <a:headEnd type="none" w="sm" len="sm"/>
            <a:tailEnd type="none" w="sm" len="sm"/>
          </a:ln>
        </p:spPr>
      </p:cxnSp>
      <p:pic>
        <p:nvPicPr>
          <p:cNvPr id="519" name="Google Shape;519;p27"/>
          <p:cNvPicPr preferRelativeResize="0"/>
          <p:nvPr/>
        </p:nvPicPr>
        <p:blipFill rotWithShape="1">
          <a:blip r:embed="rId3">
            <a:alphaModFix amt="19999"/>
          </a:blip>
          <a:srcRect/>
          <a:stretch/>
        </p:blipFill>
        <p:spPr>
          <a:xfrm rot="-8698564">
            <a:off x="-2337952" y="-3928601"/>
            <a:ext cx="8685195" cy="9000202"/>
          </a:xfrm>
          <a:prstGeom prst="rect">
            <a:avLst/>
          </a:prstGeom>
          <a:noFill/>
          <a:ln>
            <a:noFill/>
          </a:ln>
        </p:spPr>
      </p:pic>
      <p:sp>
        <p:nvSpPr>
          <p:cNvPr id="520" name="Google Shape;520;p27"/>
          <p:cNvSpPr txBox="1"/>
          <p:nvPr/>
        </p:nvSpPr>
        <p:spPr>
          <a:xfrm>
            <a:off x="17270103" y="9293450"/>
            <a:ext cx="7815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en-US" sz="3100" b="0" i="0" u="none" strike="noStrike" cap="none" dirty="0">
                <a:solidFill>
                  <a:srgbClr val="000000"/>
                </a:solidFill>
                <a:latin typeface="Calibri"/>
                <a:ea typeface="Calibri"/>
                <a:cs typeface="Calibri"/>
                <a:sym typeface="Calibri"/>
              </a:rPr>
              <a:t>29</a:t>
            </a:r>
            <a:endParaRPr sz="3100" b="0" i="0" u="none" strike="noStrike" cap="none" dirty="0">
              <a:solidFill>
                <a:srgbClr val="000000"/>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4">
                                            <p:txEl>
                                              <p:pRg st="0" end="0"/>
                                            </p:txEl>
                                          </p:spTgt>
                                        </p:tgtEl>
                                        <p:attrNameLst>
                                          <p:attrName>style.visibility</p:attrName>
                                        </p:attrNameLst>
                                      </p:cBhvr>
                                      <p:to>
                                        <p:strVal val="visible"/>
                                      </p:to>
                                    </p:set>
                                    <p:animEffect transition="in" filter="fade">
                                      <p:cBhvr>
                                        <p:cTn id="7" dur="500"/>
                                        <p:tgtEl>
                                          <p:spTgt spid="5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4">
                                            <p:txEl>
                                              <p:pRg st="1" end="1"/>
                                            </p:txEl>
                                          </p:spTgt>
                                        </p:tgtEl>
                                        <p:attrNameLst>
                                          <p:attrName>style.visibility</p:attrName>
                                        </p:attrNameLst>
                                      </p:cBhvr>
                                      <p:to>
                                        <p:strVal val="visible"/>
                                      </p:to>
                                    </p:set>
                                    <p:animEffect transition="in" filter="fade">
                                      <p:cBhvr>
                                        <p:cTn id="12" dur="500"/>
                                        <p:tgtEl>
                                          <p:spTgt spid="5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4">
                                            <p:txEl>
                                              <p:pRg st="2" end="2"/>
                                            </p:txEl>
                                          </p:spTgt>
                                        </p:tgtEl>
                                        <p:attrNameLst>
                                          <p:attrName>style.visibility</p:attrName>
                                        </p:attrNameLst>
                                      </p:cBhvr>
                                      <p:to>
                                        <p:strVal val="visible"/>
                                      </p:to>
                                    </p:set>
                                    <p:animEffect transition="in" filter="fade">
                                      <p:cBhvr>
                                        <p:cTn id="17" dur="500"/>
                                        <p:tgtEl>
                                          <p:spTgt spid="5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6">
                                            <p:txEl>
                                              <p:pRg st="0" end="0"/>
                                            </p:txEl>
                                          </p:spTgt>
                                        </p:tgtEl>
                                        <p:attrNameLst>
                                          <p:attrName>style.visibility</p:attrName>
                                        </p:attrNameLst>
                                      </p:cBhvr>
                                      <p:to>
                                        <p:strVal val="visible"/>
                                      </p:to>
                                    </p:set>
                                    <p:animEffect transition="in" filter="fade">
                                      <p:cBhvr>
                                        <p:cTn id="22" dur="500"/>
                                        <p:tgtEl>
                                          <p:spTgt spid="51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16">
                                            <p:txEl>
                                              <p:pRg st="1" end="1"/>
                                            </p:txEl>
                                          </p:spTgt>
                                        </p:tgtEl>
                                        <p:attrNameLst>
                                          <p:attrName>style.visibility</p:attrName>
                                        </p:attrNameLst>
                                      </p:cBhvr>
                                      <p:to>
                                        <p:strVal val="visible"/>
                                      </p:to>
                                    </p:set>
                                    <p:animEffect transition="in" filter="fade">
                                      <p:cBhvr>
                                        <p:cTn id="27" dur="500"/>
                                        <p:tgtEl>
                                          <p:spTgt spid="5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3"/>
          <p:cNvPicPr preferRelativeResize="0"/>
          <p:nvPr/>
        </p:nvPicPr>
        <p:blipFill rotWithShape="1">
          <a:blip r:embed="rId3">
            <a:alphaModFix amt="19999"/>
          </a:blip>
          <a:srcRect/>
          <a:stretch/>
        </p:blipFill>
        <p:spPr>
          <a:xfrm rot="-8698564">
            <a:off x="-2337952" y="-3928601"/>
            <a:ext cx="8685195" cy="9000202"/>
          </a:xfrm>
          <a:prstGeom prst="rect">
            <a:avLst/>
          </a:prstGeom>
          <a:noFill/>
          <a:ln>
            <a:noFill/>
          </a:ln>
        </p:spPr>
      </p:pic>
      <p:pic>
        <p:nvPicPr>
          <p:cNvPr id="145" name="Google Shape;145;p3"/>
          <p:cNvPicPr preferRelativeResize="0"/>
          <p:nvPr/>
        </p:nvPicPr>
        <p:blipFill rotWithShape="1">
          <a:blip r:embed="rId3">
            <a:alphaModFix amt="19999"/>
          </a:blip>
          <a:srcRect/>
          <a:stretch/>
        </p:blipFill>
        <p:spPr>
          <a:xfrm rot="10602341">
            <a:off x="11662751" y="2855951"/>
            <a:ext cx="8685195" cy="9000203"/>
          </a:xfrm>
          <a:prstGeom prst="rect">
            <a:avLst/>
          </a:prstGeom>
          <a:noFill/>
          <a:ln>
            <a:noFill/>
          </a:ln>
        </p:spPr>
      </p:pic>
      <p:sp>
        <p:nvSpPr>
          <p:cNvPr id="146" name="Google Shape;146;p3"/>
          <p:cNvSpPr txBox="1"/>
          <p:nvPr/>
        </p:nvSpPr>
        <p:spPr>
          <a:xfrm>
            <a:off x="1502851" y="1693649"/>
            <a:ext cx="5597257" cy="754340"/>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Clr>
                <a:srgbClr val="000000"/>
              </a:buClr>
              <a:buSzPts val="5199"/>
              <a:buFont typeface="Arial"/>
              <a:buNone/>
            </a:pPr>
            <a:r>
              <a:rPr lang="en-US" sz="5199" b="1" i="0" u="none" strike="noStrike" cap="none">
                <a:solidFill>
                  <a:schemeClr val="dk1"/>
                </a:solidFill>
                <a:latin typeface="Fira Sans"/>
                <a:ea typeface="Fira Sans"/>
                <a:cs typeface="Fira Sans"/>
                <a:sym typeface="Fira Sans"/>
              </a:rPr>
              <a:t>I. Khái quát chung </a:t>
            </a:r>
            <a:endParaRPr sz="1400" b="0" i="0" u="none" strike="noStrike" cap="none">
              <a:solidFill>
                <a:srgbClr val="000000"/>
              </a:solidFill>
              <a:latin typeface="Arial"/>
              <a:ea typeface="Arial"/>
              <a:cs typeface="Arial"/>
              <a:sym typeface="Arial"/>
            </a:endParaRPr>
          </a:p>
        </p:txBody>
      </p:sp>
      <p:grpSp>
        <p:nvGrpSpPr>
          <p:cNvPr id="147" name="Google Shape;147;p3"/>
          <p:cNvGrpSpPr/>
          <p:nvPr/>
        </p:nvGrpSpPr>
        <p:grpSpPr>
          <a:xfrm>
            <a:off x="10217362" y="1612687"/>
            <a:ext cx="6485323" cy="2097128"/>
            <a:chOff x="0" y="-57150"/>
            <a:chExt cx="8647097" cy="2796169"/>
          </a:xfrm>
        </p:grpSpPr>
        <p:sp>
          <p:nvSpPr>
            <p:cNvPr id="148" name="Google Shape;148;p3"/>
            <p:cNvSpPr txBox="1"/>
            <p:nvPr/>
          </p:nvSpPr>
          <p:spPr>
            <a:xfrm>
              <a:off x="0" y="1621419"/>
              <a:ext cx="8647097" cy="11176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Clr>
                  <a:srgbClr val="000000"/>
                </a:buClr>
                <a:buSzPts val="5499"/>
                <a:buFont typeface="Arial"/>
                <a:buNone/>
              </a:pPr>
              <a:r>
                <a:rPr lang="en-US" sz="5499" b="1" i="0" u="none" strike="noStrike" cap="none">
                  <a:solidFill>
                    <a:schemeClr val="dk1"/>
                  </a:solidFill>
                  <a:latin typeface="Fira Sans"/>
                  <a:ea typeface="Fira Sans"/>
                  <a:cs typeface="Fira Sans"/>
                  <a:sym typeface="Fira Sans"/>
                </a:rPr>
                <a:t>Hệ thống xử lý ảnh</a:t>
              </a:r>
              <a:endParaRPr sz="5499" b="1" i="0" u="none" strike="noStrike" cap="none">
                <a:solidFill>
                  <a:schemeClr val="dk1"/>
                </a:solidFill>
                <a:latin typeface="Fira Sans"/>
                <a:ea typeface="Fira Sans"/>
                <a:cs typeface="Fira Sans"/>
                <a:sym typeface="Fira Sans"/>
              </a:endParaRPr>
            </a:p>
          </p:txBody>
        </p:sp>
        <p:sp>
          <p:nvSpPr>
            <p:cNvPr id="149" name="Google Shape;149;p3"/>
            <p:cNvSpPr txBox="1"/>
            <p:nvPr/>
          </p:nvSpPr>
          <p:spPr>
            <a:xfrm>
              <a:off x="0" y="-57150"/>
              <a:ext cx="8647097" cy="1159563"/>
            </a:xfrm>
            <a:prstGeom prst="rect">
              <a:avLst/>
            </a:prstGeom>
            <a:noFill/>
            <a:ln>
              <a:noFill/>
            </a:ln>
          </p:spPr>
          <p:txBody>
            <a:bodyPr spcFirstLastPara="1" wrap="square" lIns="0" tIns="0" rIns="0" bIns="0" anchor="t" anchorCtr="0">
              <a:spAutoFit/>
            </a:bodyPr>
            <a:lstStyle/>
            <a:p>
              <a:pPr marL="0" marR="0" lvl="0" indent="0" algn="l" rtl="0">
                <a:lnSpc>
                  <a:spcPct val="130014"/>
                </a:lnSpc>
                <a:spcBef>
                  <a:spcPts val="0"/>
                </a:spcBef>
                <a:spcAft>
                  <a:spcPts val="0"/>
                </a:spcAft>
                <a:buClr>
                  <a:srgbClr val="000000"/>
                </a:buClr>
                <a:buSzPts val="5424"/>
                <a:buFont typeface="Arial"/>
                <a:buNone/>
              </a:pPr>
              <a:r>
                <a:rPr lang="en-US" sz="5424" b="1" i="0" u="none" strike="noStrike" cap="none">
                  <a:solidFill>
                    <a:schemeClr val="dk1"/>
                  </a:solidFill>
                  <a:latin typeface="Fira Sans"/>
                  <a:ea typeface="Fira Sans"/>
                  <a:cs typeface="Fira Sans"/>
                  <a:sym typeface="Fira Sans"/>
                </a:rPr>
                <a:t>01</a:t>
              </a:r>
              <a:endParaRPr sz="1400" b="0" i="0" u="none" strike="noStrike" cap="none">
                <a:solidFill>
                  <a:srgbClr val="000000"/>
                </a:solidFill>
                <a:latin typeface="Arial"/>
                <a:ea typeface="Arial"/>
                <a:cs typeface="Arial"/>
                <a:sym typeface="Arial"/>
              </a:endParaRPr>
            </a:p>
          </p:txBody>
        </p:sp>
      </p:grpSp>
      <p:grpSp>
        <p:nvGrpSpPr>
          <p:cNvPr id="150" name="Google Shape;150;p3"/>
          <p:cNvGrpSpPr/>
          <p:nvPr/>
        </p:nvGrpSpPr>
        <p:grpSpPr>
          <a:xfrm>
            <a:off x="10217362" y="5632664"/>
            <a:ext cx="6485323" cy="2935327"/>
            <a:chOff x="0" y="-57150"/>
            <a:chExt cx="8647097" cy="3913769"/>
          </a:xfrm>
        </p:grpSpPr>
        <p:sp>
          <p:nvSpPr>
            <p:cNvPr id="151" name="Google Shape;151;p3"/>
            <p:cNvSpPr txBox="1"/>
            <p:nvPr/>
          </p:nvSpPr>
          <p:spPr>
            <a:xfrm>
              <a:off x="0" y="-57150"/>
              <a:ext cx="8647097" cy="1159563"/>
            </a:xfrm>
            <a:prstGeom prst="rect">
              <a:avLst/>
            </a:prstGeom>
            <a:noFill/>
            <a:ln>
              <a:noFill/>
            </a:ln>
          </p:spPr>
          <p:txBody>
            <a:bodyPr spcFirstLastPara="1" wrap="square" lIns="0" tIns="0" rIns="0" bIns="0" anchor="t" anchorCtr="0">
              <a:spAutoFit/>
            </a:bodyPr>
            <a:lstStyle/>
            <a:p>
              <a:pPr marL="0" marR="0" lvl="0" indent="0" algn="l" rtl="0">
                <a:lnSpc>
                  <a:spcPct val="130014"/>
                </a:lnSpc>
                <a:spcBef>
                  <a:spcPts val="0"/>
                </a:spcBef>
                <a:spcAft>
                  <a:spcPts val="0"/>
                </a:spcAft>
                <a:buClr>
                  <a:srgbClr val="000000"/>
                </a:buClr>
                <a:buSzPts val="5424"/>
                <a:buFont typeface="Arial"/>
                <a:buNone/>
              </a:pPr>
              <a:r>
                <a:rPr lang="en-US" sz="5424" b="1" i="0" u="none" strike="noStrike" cap="none">
                  <a:solidFill>
                    <a:schemeClr val="dk1"/>
                  </a:solidFill>
                  <a:latin typeface="Fira Sans"/>
                  <a:ea typeface="Fira Sans"/>
                  <a:cs typeface="Fira Sans"/>
                  <a:sym typeface="Fira Sans"/>
                </a:rPr>
                <a:t>02</a:t>
              </a:r>
              <a:endParaRPr sz="1400" b="0" i="0" u="none" strike="noStrike" cap="none">
                <a:solidFill>
                  <a:srgbClr val="000000"/>
                </a:solidFill>
                <a:latin typeface="Arial"/>
                <a:ea typeface="Arial"/>
                <a:cs typeface="Arial"/>
                <a:sym typeface="Arial"/>
              </a:endParaRPr>
            </a:p>
          </p:txBody>
        </p:sp>
        <p:sp>
          <p:nvSpPr>
            <p:cNvPr id="152" name="Google Shape;152;p3"/>
            <p:cNvSpPr txBox="1"/>
            <p:nvPr/>
          </p:nvSpPr>
          <p:spPr>
            <a:xfrm>
              <a:off x="0" y="1621419"/>
              <a:ext cx="8647097" cy="223520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Clr>
                  <a:srgbClr val="000000"/>
                </a:buClr>
                <a:buSzPts val="5499"/>
                <a:buFont typeface="Arial"/>
                <a:buNone/>
              </a:pPr>
              <a:r>
                <a:rPr lang="en-US" sz="5499" b="1" i="0" u="none" strike="noStrike" cap="none">
                  <a:solidFill>
                    <a:schemeClr val="dk1"/>
                  </a:solidFill>
                  <a:latin typeface="Fira Sans"/>
                  <a:ea typeface="Fira Sans"/>
                  <a:cs typeface="Fira Sans"/>
                  <a:sym typeface="Fira Sans"/>
                </a:rPr>
                <a:t>Phân đoạn ảnh </a:t>
              </a:r>
              <a:endParaRPr sz="1400" b="0" i="0" u="none" strike="noStrike" cap="none">
                <a:solidFill>
                  <a:srgbClr val="000000"/>
                </a:solidFill>
                <a:latin typeface="Arial"/>
                <a:ea typeface="Arial"/>
                <a:cs typeface="Arial"/>
                <a:sym typeface="Arial"/>
              </a:endParaRPr>
            </a:p>
            <a:p>
              <a:pPr marL="0" marR="0" lvl="0" indent="0" algn="l" rtl="0">
                <a:lnSpc>
                  <a:spcPct val="120003"/>
                </a:lnSpc>
                <a:spcBef>
                  <a:spcPts val="0"/>
                </a:spcBef>
                <a:spcAft>
                  <a:spcPts val="0"/>
                </a:spcAft>
                <a:buClr>
                  <a:srgbClr val="000000"/>
                </a:buClr>
                <a:buSzPts val="5499"/>
                <a:buFont typeface="Arial"/>
                <a:buNone/>
              </a:pPr>
              <a:r>
                <a:rPr lang="en-US" sz="5499" b="1" i="0" u="none" strike="noStrike" cap="none">
                  <a:solidFill>
                    <a:schemeClr val="dk1"/>
                  </a:solidFill>
                  <a:latin typeface="Fira Sans"/>
                  <a:ea typeface="Fira Sans"/>
                  <a:cs typeface="Fira Sans"/>
                  <a:sym typeface="Fira Sans"/>
                </a:rPr>
                <a:t>(Segmentation)</a:t>
              </a:r>
              <a:endParaRPr sz="1400" b="0" i="0" u="none" strike="noStrike" cap="none">
                <a:solidFill>
                  <a:srgbClr val="000000"/>
                </a:solidFill>
                <a:latin typeface="Arial"/>
                <a:ea typeface="Arial"/>
                <a:cs typeface="Arial"/>
                <a:sym typeface="Arial"/>
              </a:endParaRPr>
            </a:p>
          </p:txBody>
        </p:sp>
      </p:grpSp>
      <p:pic>
        <p:nvPicPr>
          <p:cNvPr id="153" name="Google Shape;153;p3"/>
          <p:cNvPicPr preferRelativeResize="0"/>
          <p:nvPr/>
        </p:nvPicPr>
        <p:blipFill rotWithShape="1">
          <a:blip r:embed="rId4">
            <a:alphaModFix/>
          </a:blip>
          <a:srcRect/>
          <a:stretch/>
        </p:blipFill>
        <p:spPr>
          <a:xfrm>
            <a:off x="-118664" y="5842403"/>
            <a:ext cx="8129573" cy="8889195"/>
          </a:xfrm>
          <a:prstGeom prst="rect">
            <a:avLst/>
          </a:prstGeom>
          <a:noFill/>
          <a:ln>
            <a:noFill/>
          </a:ln>
        </p:spPr>
      </p:pic>
      <p:cxnSp>
        <p:nvCxnSpPr>
          <p:cNvPr id="154" name="Google Shape;154;p3"/>
          <p:cNvCxnSpPr/>
          <p:nvPr/>
        </p:nvCxnSpPr>
        <p:spPr>
          <a:xfrm>
            <a:off x="10217362" y="4686300"/>
            <a:ext cx="6485323" cy="0"/>
          </a:xfrm>
          <a:prstGeom prst="straightConnector1">
            <a:avLst/>
          </a:prstGeom>
          <a:noFill/>
          <a:ln w="9525" cap="rnd" cmpd="sng">
            <a:solidFill>
              <a:srgbClr val="355E66"/>
            </a:solidFill>
            <a:prstDash val="solid"/>
            <a:round/>
            <a:headEnd type="none" w="sm" len="sm"/>
            <a:tailEnd type="none" w="sm" len="sm"/>
          </a:ln>
        </p:spPr>
      </p:cxnSp>
      <p:pic>
        <p:nvPicPr>
          <p:cNvPr id="155" name="Google Shape;155;p3"/>
          <p:cNvPicPr preferRelativeResize="0"/>
          <p:nvPr/>
        </p:nvPicPr>
        <p:blipFill rotWithShape="1">
          <a:blip r:embed="rId3">
            <a:alphaModFix amt="19999"/>
          </a:blip>
          <a:srcRect/>
          <a:stretch/>
        </p:blipFill>
        <p:spPr>
          <a:xfrm rot="-3397579">
            <a:off x="15243512" y="-1356315"/>
            <a:ext cx="4603079" cy="4770030"/>
          </a:xfrm>
          <a:prstGeom prst="rect">
            <a:avLst/>
          </a:prstGeom>
          <a:noFill/>
          <a:ln>
            <a:noFill/>
          </a:ln>
        </p:spPr>
      </p:pic>
      <p:sp>
        <p:nvSpPr>
          <p:cNvPr id="156" name="Google Shape;156;p3"/>
          <p:cNvSpPr txBox="1"/>
          <p:nvPr/>
        </p:nvSpPr>
        <p:spPr>
          <a:xfrm>
            <a:off x="17270092" y="9293443"/>
            <a:ext cx="5499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en-US" sz="3100" b="0" i="0" u="none" strike="noStrike" cap="none">
                <a:solidFill>
                  <a:srgbClr val="000000"/>
                </a:solidFill>
                <a:latin typeface="Calibri"/>
                <a:ea typeface="Calibri"/>
                <a:cs typeface="Calibri"/>
                <a:sym typeface="Calibri"/>
              </a:rPr>
              <a:t>3</a:t>
            </a:r>
            <a:endParaRPr sz="3100" b="0" i="0" u="none" strike="noStrike" cap="none">
              <a:solidFill>
                <a:srgbClr val="000000"/>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fade">
                                      <p:cBhvr>
                                        <p:cTn id="7" dur="500"/>
                                        <p:tgtEl>
                                          <p:spTgt spid="1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0"/>
                                        </p:tgtEl>
                                        <p:attrNameLst>
                                          <p:attrName>style.visibility</p:attrName>
                                        </p:attrNameLst>
                                      </p:cBhvr>
                                      <p:to>
                                        <p:strVal val="visible"/>
                                      </p:to>
                                    </p:set>
                                    <p:animEffect transition="in" filter="fade">
                                      <p:cBhvr>
                                        <p:cTn id="12"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pic>
        <p:nvPicPr>
          <p:cNvPr id="525" name="Google Shape;525;p28"/>
          <p:cNvPicPr preferRelativeResize="0"/>
          <p:nvPr/>
        </p:nvPicPr>
        <p:blipFill rotWithShape="1">
          <a:blip r:embed="rId3">
            <a:alphaModFix amt="19999"/>
          </a:blip>
          <a:srcRect/>
          <a:stretch/>
        </p:blipFill>
        <p:spPr>
          <a:xfrm rot="-8698564">
            <a:off x="-2337952" y="-3928601"/>
            <a:ext cx="8685195" cy="9000202"/>
          </a:xfrm>
          <a:prstGeom prst="rect">
            <a:avLst/>
          </a:prstGeom>
          <a:noFill/>
          <a:ln>
            <a:noFill/>
          </a:ln>
        </p:spPr>
      </p:pic>
      <p:pic>
        <p:nvPicPr>
          <p:cNvPr id="526" name="Google Shape;526;p28" descr="LED RGB là gì? tìm hiểu về RGB"/>
          <p:cNvPicPr preferRelativeResize="0"/>
          <p:nvPr/>
        </p:nvPicPr>
        <p:blipFill rotWithShape="1">
          <a:blip r:embed="rId4">
            <a:alphaModFix/>
          </a:blip>
          <a:srcRect/>
          <a:stretch/>
        </p:blipFill>
        <p:spPr>
          <a:xfrm>
            <a:off x="1528200" y="2336050"/>
            <a:ext cx="7269561" cy="4282070"/>
          </a:xfrm>
          <a:prstGeom prst="rect">
            <a:avLst/>
          </a:prstGeom>
          <a:noFill/>
          <a:ln>
            <a:noFill/>
          </a:ln>
        </p:spPr>
      </p:pic>
      <p:pic>
        <p:nvPicPr>
          <p:cNvPr id="527" name="Google Shape;527;p28"/>
          <p:cNvPicPr preferRelativeResize="0"/>
          <p:nvPr/>
        </p:nvPicPr>
        <p:blipFill rotWithShape="1">
          <a:blip r:embed="rId3">
            <a:alphaModFix amt="19999"/>
          </a:blip>
          <a:srcRect/>
          <a:stretch/>
        </p:blipFill>
        <p:spPr>
          <a:xfrm rot="10602341">
            <a:off x="11662751" y="2855952"/>
            <a:ext cx="8685195" cy="9000202"/>
          </a:xfrm>
          <a:prstGeom prst="rect">
            <a:avLst/>
          </a:prstGeom>
          <a:noFill/>
          <a:ln>
            <a:noFill/>
          </a:ln>
        </p:spPr>
      </p:pic>
      <p:sp>
        <p:nvSpPr>
          <p:cNvPr id="528" name="Google Shape;528;p28"/>
          <p:cNvSpPr txBox="1"/>
          <p:nvPr/>
        </p:nvSpPr>
        <p:spPr>
          <a:xfrm>
            <a:off x="9144000" y="3292011"/>
            <a:ext cx="7615800" cy="2370149"/>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Clr>
                <a:srgbClr val="000000"/>
              </a:buClr>
              <a:buSzPts val="6999"/>
              <a:buFont typeface="Arial"/>
              <a:buNone/>
            </a:pPr>
            <a:r>
              <a:rPr lang="en-US" sz="6999" b="1" i="0" u="none" strike="noStrike" cap="none">
                <a:solidFill>
                  <a:srgbClr val="000000"/>
                </a:solidFill>
                <a:latin typeface="Fira Sans"/>
                <a:ea typeface="Fira Sans"/>
                <a:cs typeface="Fira Sans"/>
                <a:sym typeface="Fira Sans"/>
              </a:rPr>
              <a:t>Các loại đặc trưng đầu vào</a:t>
            </a:r>
            <a:endParaRPr sz="6999" b="1" i="0" u="none" strike="noStrike" cap="none">
              <a:solidFill>
                <a:srgbClr val="000000"/>
              </a:solidFill>
              <a:latin typeface="Fira Sans"/>
              <a:ea typeface="Fira Sans"/>
              <a:cs typeface="Fira Sans"/>
              <a:sym typeface="Fira Sans"/>
            </a:endParaRPr>
          </a:p>
        </p:txBody>
      </p:sp>
      <p:pic>
        <p:nvPicPr>
          <p:cNvPr id="529" name="Google Shape;529;p28"/>
          <p:cNvPicPr preferRelativeResize="0"/>
          <p:nvPr/>
        </p:nvPicPr>
        <p:blipFill rotWithShape="1">
          <a:blip r:embed="rId3">
            <a:alphaModFix amt="19999"/>
          </a:blip>
          <a:srcRect/>
          <a:stretch/>
        </p:blipFill>
        <p:spPr>
          <a:xfrm rot="-3397579">
            <a:off x="15243512" y="-1356315"/>
            <a:ext cx="4603079" cy="4770030"/>
          </a:xfrm>
          <a:prstGeom prst="rect">
            <a:avLst/>
          </a:prstGeom>
          <a:noFill/>
          <a:ln>
            <a:noFill/>
          </a:ln>
        </p:spPr>
      </p:pic>
      <p:sp>
        <p:nvSpPr>
          <p:cNvPr id="530" name="Google Shape;530;p28"/>
          <p:cNvSpPr txBox="1"/>
          <p:nvPr/>
        </p:nvSpPr>
        <p:spPr>
          <a:xfrm>
            <a:off x="17270103" y="9293450"/>
            <a:ext cx="7815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en-US" sz="3100" dirty="0">
                <a:latin typeface="Calibri"/>
                <a:ea typeface="Calibri"/>
                <a:cs typeface="Calibri"/>
                <a:sym typeface="Calibri"/>
              </a:rPr>
              <a:t>30</a:t>
            </a:r>
            <a:endParaRPr sz="3100" b="0" i="0" u="none" strike="noStrike" cap="none" dirty="0">
              <a:solidFill>
                <a:srgbClr val="000000"/>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pic>
        <p:nvPicPr>
          <p:cNvPr id="545" name="Google Shape;545;p5"/>
          <p:cNvPicPr preferRelativeResize="0"/>
          <p:nvPr/>
        </p:nvPicPr>
        <p:blipFill rotWithShape="1">
          <a:blip r:embed="rId3">
            <a:alphaModFix/>
          </a:blip>
          <a:srcRect/>
          <a:stretch/>
        </p:blipFill>
        <p:spPr>
          <a:xfrm>
            <a:off x="11411330" y="1028700"/>
            <a:ext cx="5691185" cy="1574561"/>
          </a:xfrm>
          <a:prstGeom prst="rect">
            <a:avLst/>
          </a:prstGeom>
          <a:noFill/>
          <a:ln>
            <a:noFill/>
          </a:ln>
        </p:spPr>
      </p:pic>
      <p:pic>
        <p:nvPicPr>
          <p:cNvPr id="546" name="Google Shape;546;p5"/>
          <p:cNvPicPr preferRelativeResize="0"/>
          <p:nvPr/>
        </p:nvPicPr>
        <p:blipFill rotWithShape="1">
          <a:blip r:embed="rId4">
            <a:alphaModFix/>
          </a:blip>
          <a:srcRect/>
          <a:stretch/>
        </p:blipFill>
        <p:spPr>
          <a:xfrm>
            <a:off x="9982636" y="3740403"/>
            <a:ext cx="7276664" cy="2087216"/>
          </a:xfrm>
          <a:prstGeom prst="rect">
            <a:avLst/>
          </a:prstGeom>
          <a:noFill/>
          <a:ln>
            <a:noFill/>
          </a:ln>
        </p:spPr>
      </p:pic>
      <p:pic>
        <p:nvPicPr>
          <p:cNvPr id="547" name="Google Shape;547;p5"/>
          <p:cNvPicPr preferRelativeResize="0"/>
          <p:nvPr/>
        </p:nvPicPr>
        <p:blipFill rotWithShape="1">
          <a:blip r:embed="rId5">
            <a:alphaModFix/>
          </a:blip>
          <a:srcRect/>
          <a:stretch/>
        </p:blipFill>
        <p:spPr>
          <a:xfrm>
            <a:off x="10844135" y="6925513"/>
            <a:ext cx="6415165" cy="2332787"/>
          </a:xfrm>
          <a:prstGeom prst="rect">
            <a:avLst/>
          </a:prstGeom>
          <a:noFill/>
          <a:ln>
            <a:noFill/>
          </a:ln>
        </p:spPr>
      </p:pic>
      <p:sp>
        <p:nvSpPr>
          <p:cNvPr id="548" name="Google Shape;548;p5"/>
          <p:cNvSpPr txBox="1"/>
          <p:nvPr/>
        </p:nvSpPr>
        <p:spPr>
          <a:xfrm>
            <a:off x="1028700" y="1028700"/>
            <a:ext cx="7868050" cy="54864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3600"/>
              <a:buFont typeface="Arial"/>
              <a:buNone/>
            </a:pPr>
            <a:r>
              <a:rPr lang="en-US" sz="3600" b="0" i="0" u="none" strike="noStrike" cap="none">
                <a:solidFill>
                  <a:srgbClr val="000000"/>
                </a:solidFill>
                <a:latin typeface="Josefin Sans"/>
                <a:ea typeface="Josefin Sans"/>
                <a:cs typeface="Josefin Sans"/>
                <a:sym typeface="Josefin Sans"/>
              </a:rPr>
              <a:t>R, G, B</a:t>
            </a:r>
            <a:endParaRPr sz="1400" b="0" i="0" u="none" strike="noStrike" cap="none">
              <a:solidFill>
                <a:srgbClr val="000000"/>
              </a:solidFill>
              <a:latin typeface="Arial"/>
              <a:ea typeface="Arial"/>
              <a:cs typeface="Arial"/>
              <a:sym typeface="Arial"/>
            </a:endParaRPr>
          </a:p>
        </p:txBody>
      </p:sp>
      <p:sp>
        <p:nvSpPr>
          <p:cNvPr id="549" name="Google Shape;549;p5"/>
          <p:cNvSpPr txBox="1"/>
          <p:nvPr/>
        </p:nvSpPr>
        <p:spPr>
          <a:xfrm>
            <a:off x="1028700" y="1721915"/>
            <a:ext cx="7868050" cy="1051500"/>
          </a:xfrm>
          <a:prstGeom prst="rect">
            <a:avLst/>
          </a:prstGeom>
          <a:noFill/>
          <a:ln>
            <a:noFill/>
          </a:ln>
        </p:spPr>
        <p:txBody>
          <a:bodyPr spcFirstLastPara="1" wrap="square" lIns="0" tIns="0" rIns="0" bIns="0" anchor="t" anchorCtr="0">
            <a:spAutoFit/>
          </a:bodyPr>
          <a:lstStyle/>
          <a:p>
            <a:pPr marL="0" marR="0" lvl="0" indent="0" algn="l" rtl="0">
              <a:lnSpc>
                <a:spcPct val="149982"/>
              </a:lnSpc>
              <a:spcBef>
                <a:spcPts val="0"/>
              </a:spcBef>
              <a:spcAft>
                <a:spcPts val="0"/>
              </a:spcAft>
              <a:buClr>
                <a:srgbClr val="000000"/>
              </a:buClr>
              <a:buSzPts val="2789"/>
              <a:buFont typeface="Arial"/>
              <a:buNone/>
            </a:pPr>
            <a:r>
              <a:rPr lang="en-US" sz="2789" b="0" i="0" u="none" strike="noStrike" cap="none">
                <a:solidFill>
                  <a:srgbClr val="000000"/>
                </a:solidFill>
                <a:latin typeface="Josefin Sans"/>
                <a:ea typeface="Josefin Sans"/>
                <a:cs typeface="Josefin Sans"/>
                <a:sym typeface="Josefin Sans"/>
              </a:rPr>
              <a:t>Là các đặc trưng phân cụm đặc trưng màu của ảnh: Red, Green, Blue</a:t>
            </a:r>
            <a:endParaRPr sz="1400" b="0" i="0" u="none" strike="noStrike" cap="none">
              <a:solidFill>
                <a:srgbClr val="000000"/>
              </a:solidFill>
              <a:latin typeface="Arial"/>
              <a:ea typeface="Arial"/>
              <a:cs typeface="Arial"/>
              <a:sym typeface="Arial"/>
            </a:endParaRPr>
          </a:p>
        </p:txBody>
      </p:sp>
      <p:sp>
        <p:nvSpPr>
          <p:cNvPr id="550" name="Google Shape;550;p5"/>
          <p:cNvSpPr txBox="1"/>
          <p:nvPr/>
        </p:nvSpPr>
        <p:spPr>
          <a:xfrm>
            <a:off x="1051056" y="4050061"/>
            <a:ext cx="7868050" cy="54864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3600"/>
              <a:buFont typeface="Arial"/>
              <a:buNone/>
            </a:pPr>
            <a:r>
              <a:rPr lang="en-US" sz="3600" b="0" i="0" u="none" strike="noStrike" cap="none">
                <a:solidFill>
                  <a:srgbClr val="000000"/>
                </a:solidFill>
                <a:latin typeface="Josefin Sans"/>
                <a:ea typeface="Josefin Sans"/>
                <a:cs typeface="Josefin Sans"/>
                <a:sym typeface="Josefin Sans"/>
              </a:rPr>
              <a:t>R, G, B, X, Y</a:t>
            </a:r>
            <a:endParaRPr sz="1400" b="0" i="0" u="none" strike="noStrike" cap="none">
              <a:solidFill>
                <a:srgbClr val="000000"/>
              </a:solidFill>
              <a:latin typeface="Arial"/>
              <a:ea typeface="Arial"/>
              <a:cs typeface="Arial"/>
              <a:sym typeface="Arial"/>
            </a:endParaRPr>
          </a:p>
        </p:txBody>
      </p:sp>
      <p:sp>
        <p:nvSpPr>
          <p:cNvPr id="551" name="Google Shape;551;p5"/>
          <p:cNvSpPr txBox="1"/>
          <p:nvPr/>
        </p:nvSpPr>
        <p:spPr>
          <a:xfrm>
            <a:off x="1028700" y="7006465"/>
            <a:ext cx="7868050" cy="109728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3600"/>
              <a:buFont typeface="Arial"/>
              <a:buNone/>
            </a:pPr>
            <a:r>
              <a:rPr lang="en-US" sz="3600" b="0" i="0" u="none" strike="noStrike" cap="none">
                <a:solidFill>
                  <a:srgbClr val="000000"/>
                </a:solidFill>
                <a:latin typeface="Josefin Sans"/>
                <a:ea typeface="Josefin Sans"/>
                <a:cs typeface="Josefin Sans"/>
                <a:sym typeface="Josefin Sans"/>
              </a:rPr>
              <a:t>R, G, B, X/num_of_rows*255, Y/num_of_columns*255</a:t>
            </a:r>
            <a:endParaRPr sz="1400" b="0" i="0" u="none" strike="noStrike" cap="none">
              <a:solidFill>
                <a:srgbClr val="000000"/>
              </a:solidFill>
              <a:latin typeface="Arial"/>
              <a:ea typeface="Arial"/>
              <a:cs typeface="Arial"/>
              <a:sym typeface="Arial"/>
            </a:endParaRPr>
          </a:p>
        </p:txBody>
      </p:sp>
      <p:sp>
        <p:nvSpPr>
          <p:cNvPr id="552" name="Google Shape;552;p5"/>
          <p:cNvSpPr txBox="1"/>
          <p:nvPr/>
        </p:nvSpPr>
        <p:spPr>
          <a:xfrm>
            <a:off x="1051056" y="4776119"/>
            <a:ext cx="7868050" cy="1051500"/>
          </a:xfrm>
          <a:prstGeom prst="rect">
            <a:avLst/>
          </a:prstGeom>
          <a:noFill/>
          <a:ln>
            <a:noFill/>
          </a:ln>
        </p:spPr>
        <p:txBody>
          <a:bodyPr spcFirstLastPara="1" wrap="square" lIns="0" tIns="0" rIns="0" bIns="0" anchor="t" anchorCtr="0">
            <a:spAutoFit/>
          </a:bodyPr>
          <a:lstStyle/>
          <a:p>
            <a:pPr marL="0" marR="0" lvl="0" indent="0" algn="l" rtl="0">
              <a:lnSpc>
                <a:spcPct val="149982"/>
              </a:lnSpc>
              <a:spcBef>
                <a:spcPts val="0"/>
              </a:spcBef>
              <a:spcAft>
                <a:spcPts val="0"/>
              </a:spcAft>
              <a:buClr>
                <a:srgbClr val="000000"/>
              </a:buClr>
              <a:buSzPts val="2789"/>
              <a:buFont typeface="Arial"/>
              <a:buNone/>
            </a:pPr>
            <a:r>
              <a:rPr lang="en-US" sz="2789" b="0" i="0" u="none" strike="noStrike" cap="none">
                <a:solidFill>
                  <a:srgbClr val="000000"/>
                </a:solidFill>
                <a:latin typeface="Josefin Sans"/>
                <a:ea typeface="Josefin Sans"/>
                <a:cs typeface="Josefin Sans"/>
                <a:sym typeface="Josefin Sans"/>
              </a:rPr>
              <a:t>Là các đặc trưng bao gồm màu và vị trí của điểm ảnh: Red, Green, Blue, X, Y</a:t>
            </a:r>
            <a:endParaRPr sz="1400" b="0" i="0" u="none" strike="noStrike" cap="none">
              <a:solidFill>
                <a:srgbClr val="000000"/>
              </a:solidFill>
              <a:latin typeface="Arial"/>
              <a:ea typeface="Arial"/>
              <a:cs typeface="Arial"/>
              <a:sym typeface="Arial"/>
            </a:endParaRPr>
          </a:p>
        </p:txBody>
      </p:sp>
      <p:sp>
        <p:nvSpPr>
          <p:cNvPr id="553" name="Google Shape;553;p5"/>
          <p:cNvSpPr txBox="1"/>
          <p:nvPr/>
        </p:nvSpPr>
        <p:spPr>
          <a:xfrm>
            <a:off x="1028700" y="8206800"/>
            <a:ext cx="7868050" cy="1051500"/>
          </a:xfrm>
          <a:prstGeom prst="rect">
            <a:avLst/>
          </a:prstGeom>
          <a:noFill/>
          <a:ln>
            <a:noFill/>
          </a:ln>
        </p:spPr>
        <p:txBody>
          <a:bodyPr spcFirstLastPara="1" wrap="square" lIns="0" tIns="0" rIns="0" bIns="0" anchor="t" anchorCtr="0">
            <a:spAutoFit/>
          </a:bodyPr>
          <a:lstStyle/>
          <a:p>
            <a:pPr marL="0" marR="0" lvl="0" indent="0" algn="l" rtl="0">
              <a:lnSpc>
                <a:spcPct val="149982"/>
              </a:lnSpc>
              <a:spcBef>
                <a:spcPts val="0"/>
              </a:spcBef>
              <a:spcAft>
                <a:spcPts val="0"/>
              </a:spcAft>
              <a:buClr>
                <a:srgbClr val="000000"/>
              </a:buClr>
              <a:buSzPts val="2789"/>
              <a:buFont typeface="Arial"/>
              <a:buNone/>
            </a:pPr>
            <a:r>
              <a:rPr lang="en-US" sz="2789" b="0" i="0" u="none" strike="noStrike" cap="none">
                <a:solidFill>
                  <a:srgbClr val="000000"/>
                </a:solidFill>
                <a:latin typeface="Josefin Sans"/>
                <a:ea typeface="Josefin Sans"/>
                <a:cs typeface="Josefin Sans"/>
                <a:sym typeface="Josefin Sans"/>
              </a:rPr>
              <a:t>Scale vị trí của điểm ảnh về đoạn [0, 255], cùng khoảng với đặc trưng màu RGB.</a:t>
            </a:r>
            <a:endParaRPr sz="1400" b="0" i="0" u="none" strike="noStrike" cap="none">
              <a:solidFill>
                <a:srgbClr val="000000"/>
              </a:solidFill>
              <a:latin typeface="Arial"/>
              <a:ea typeface="Arial"/>
              <a:cs typeface="Arial"/>
              <a:sym typeface="Arial"/>
            </a:endParaRPr>
          </a:p>
        </p:txBody>
      </p:sp>
      <p:pic>
        <p:nvPicPr>
          <p:cNvPr id="554" name="Google Shape;554;p5"/>
          <p:cNvPicPr preferRelativeResize="0"/>
          <p:nvPr/>
        </p:nvPicPr>
        <p:blipFill rotWithShape="1">
          <a:blip r:embed="rId6">
            <a:alphaModFix amt="20000"/>
          </a:blip>
          <a:srcRect/>
          <a:stretch/>
        </p:blipFill>
        <p:spPr>
          <a:xfrm rot="-8698564">
            <a:off x="-2382922" y="-3913611"/>
            <a:ext cx="8685195" cy="9000203"/>
          </a:xfrm>
          <a:prstGeom prst="rect">
            <a:avLst/>
          </a:prstGeom>
          <a:noFill/>
          <a:ln>
            <a:noFill/>
          </a:ln>
        </p:spPr>
      </p:pic>
      <p:pic>
        <p:nvPicPr>
          <p:cNvPr id="555" name="Google Shape;555;p5"/>
          <p:cNvPicPr preferRelativeResize="0"/>
          <p:nvPr/>
        </p:nvPicPr>
        <p:blipFill rotWithShape="1">
          <a:blip r:embed="rId6">
            <a:alphaModFix amt="20000"/>
          </a:blip>
          <a:srcRect/>
          <a:stretch/>
        </p:blipFill>
        <p:spPr>
          <a:xfrm rot="-3397579">
            <a:off x="15243512" y="-1356315"/>
            <a:ext cx="4603080" cy="4770031"/>
          </a:xfrm>
          <a:prstGeom prst="rect">
            <a:avLst/>
          </a:prstGeom>
          <a:noFill/>
          <a:ln>
            <a:noFill/>
          </a:ln>
        </p:spPr>
      </p:pic>
      <p:sp>
        <p:nvSpPr>
          <p:cNvPr id="556" name="Google Shape;556;p5"/>
          <p:cNvSpPr txBox="1"/>
          <p:nvPr/>
        </p:nvSpPr>
        <p:spPr>
          <a:xfrm>
            <a:off x="17270103" y="9293450"/>
            <a:ext cx="7815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en-US" sz="3100" b="0" i="0" u="none" strike="noStrike" cap="none" dirty="0">
                <a:solidFill>
                  <a:srgbClr val="000000"/>
                </a:solidFill>
                <a:latin typeface="Calibri"/>
                <a:ea typeface="Calibri"/>
                <a:cs typeface="Calibri"/>
                <a:sym typeface="Calibri"/>
              </a:rPr>
              <a:t>32</a:t>
            </a:r>
            <a:endParaRPr sz="3100" b="0" i="0" u="none" strike="noStrike" cap="none" dirty="0">
              <a:solidFill>
                <a:srgbClr val="000000"/>
              </a:solidFill>
              <a:latin typeface="Calibri"/>
              <a:ea typeface="Calibri"/>
              <a:cs typeface="Calibri"/>
              <a:sym typeface="Calibri"/>
            </a:endParaRPr>
          </a:p>
        </p:txBody>
      </p:sp>
      <p:pic>
        <p:nvPicPr>
          <p:cNvPr id="557" name="Google Shape;557;p5"/>
          <p:cNvPicPr preferRelativeResize="0"/>
          <p:nvPr/>
        </p:nvPicPr>
        <p:blipFill rotWithShape="1">
          <a:blip r:embed="rId6">
            <a:alphaModFix amt="20000"/>
          </a:blip>
          <a:srcRect/>
          <a:stretch/>
        </p:blipFill>
        <p:spPr>
          <a:xfrm rot="10602341">
            <a:off x="10926330" y="3055003"/>
            <a:ext cx="8685195" cy="900020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9"/>
                                        </p:tgtEl>
                                        <p:attrNameLst>
                                          <p:attrName>style.visibility</p:attrName>
                                        </p:attrNameLst>
                                      </p:cBhvr>
                                      <p:to>
                                        <p:strVal val="visible"/>
                                      </p:to>
                                    </p:set>
                                    <p:animEffect transition="in" filter="fade">
                                      <p:cBhvr>
                                        <p:cTn id="7" dur="500"/>
                                        <p:tgtEl>
                                          <p:spTgt spid="549"/>
                                        </p:tgtEl>
                                      </p:cBhvr>
                                    </p:animEffect>
                                  </p:childTnLst>
                                </p:cTn>
                              </p:par>
                              <p:par>
                                <p:cTn id="8" presetID="10" presetClass="entr" presetSubtype="0" fill="hold" nodeType="withEffect">
                                  <p:stCondLst>
                                    <p:cond delay="0"/>
                                  </p:stCondLst>
                                  <p:childTnLst>
                                    <p:set>
                                      <p:cBhvr>
                                        <p:cTn id="9" dur="1" fill="hold">
                                          <p:stCondLst>
                                            <p:cond delay="0"/>
                                          </p:stCondLst>
                                        </p:cTn>
                                        <p:tgtEl>
                                          <p:spTgt spid="548"/>
                                        </p:tgtEl>
                                        <p:attrNameLst>
                                          <p:attrName>style.visibility</p:attrName>
                                        </p:attrNameLst>
                                      </p:cBhvr>
                                      <p:to>
                                        <p:strVal val="visible"/>
                                      </p:to>
                                    </p:set>
                                    <p:animEffect transition="in" filter="fade">
                                      <p:cBhvr>
                                        <p:cTn id="10" dur="500"/>
                                        <p:tgtEl>
                                          <p:spTgt spid="54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45"/>
                                        </p:tgtEl>
                                        <p:attrNameLst>
                                          <p:attrName>style.visibility</p:attrName>
                                        </p:attrNameLst>
                                      </p:cBhvr>
                                      <p:to>
                                        <p:strVal val="visible"/>
                                      </p:to>
                                    </p:set>
                                    <p:animEffect transition="in" filter="fade">
                                      <p:cBhvr>
                                        <p:cTn id="15" dur="500"/>
                                        <p:tgtEl>
                                          <p:spTgt spid="54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50"/>
                                        </p:tgtEl>
                                        <p:attrNameLst>
                                          <p:attrName>style.visibility</p:attrName>
                                        </p:attrNameLst>
                                      </p:cBhvr>
                                      <p:to>
                                        <p:strVal val="visible"/>
                                      </p:to>
                                    </p:set>
                                    <p:animEffect transition="in" filter="fade">
                                      <p:cBhvr>
                                        <p:cTn id="20" dur="500"/>
                                        <p:tgtEl>
                                          <p:spTgt spid="550"/>
                                        </p:tgtEl>
                                      </p:cBhvr>
                                    </p:animEffect>
                                  </p:childTnLst>
                                </p:cTn>
                              </p:par>
                              <p:par>
                                <p:cTn id="21" presetID="10" presetClass="entr" presetSubtype="0" fill="hold" nodeType="withEffect">
                                  <p:stCondLst>
                                    <p:cond delay="0"/>
                                  </p:stCondLst>
                                  <p:childTnLst>
                                    <p:set>
                                      <p:cBhvr>
                                        <p:cTn id="22" dur="1" fill="hold">
                                          <p:stCondLst>
                                            <p:cond delay="0"/>
                                          </p:stCondLst>
                                        </p:cTn>
                                        <p:tgtEl>
                                          <p:spTgt spid="552"/>
                                        </p:tgtEl>
                                        <p:attrNameLst>
                                          <p:attrName>style.visibility</p:attrName>
                                        </p:attrNameLst>
                                      </p:cBhvr>
                                      <p:to>
                                        <p:strVal val="visible"/>
                                      </p:to>
                                    </p:set>
                                    <p:animEffect transition="in" filter="fade">
                                      <p:cBhvr>
                                        <p:cTn id="23" dur="500"/>
                                        <p:tgtEl>
                                          <p:spTgt spid="55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46"/>
                                        </p:tgtEl>
                                        <p:attrNameLst>
                                          <p:attrName>style.visibility</p:attrName>
                                        </p:attrNameLst>
                                      </p:cBhvr>
                                      <p:to>
                                        <p:strVal val="visible"/>
                                      </p:to>
                                    </p:set>
                                    <p:animEffect transition="in" filter="fade">
                                      <p:cBhvr>
                                        <p:cTn id="28" dur="500"/>
                                        <p:tgtEl>
                                          <p:spTgt spid="54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51"/>
                                        </p:tgtEl>
                                        <p:attrNameLst>
                                          <p:attrName>style.visibility</p:attrName>
                                        </p:attrNameLst>
                                      </p:cBhvr>
                                      <p:to>
                                        <p:strVal val="visible"/>
                                      </p:to>
                                    </p:set>
                                    <p:animEffect transition="in" filter="fade">
                                      <p:cBhvr>
                                        <p:cTn id="33" dur="500"/>
                                        <p:tgtEl>
                                          <p:spTgt spid="551"/>
                                        </p:tgtEl>
                                      </p:cBhvr>
                                    </p:animEffect>
                                  </p:childTnLst>
                                </p:cTn>
                              </p:par>
                              <p:par>
                                <p:cTn id="34" presetID="10" presetClass="entr" presetSubtype="0" fill="hold" nodeType="withEffect">
                                  <p:stCondLst>
                                    <p:cond delay="0"/>
                                  </p:stCondLst>
                                  <p:childTnLst>
                                    <p:set>
                                      <p:cBhvr>
                                        <p:cTn id="35" dur="1" fill="hold">
                                          <p:stCondLst>
                                            <p:cond delay="0"/>
                                          </p:stCondLst>
                                        </p:cTn>
                                        <p:tgtEl>
                                          <p:spTgt spid="553"/>
                                        </p:tgtEl>
                                        <p:attrNameLst>
                                          <p:attrName>style.visibility</p:attrName>
                                        </p:attrNameLst>
                                      </p:cBhvr>
                                      <p:to>
                                        <p:strVal val="visible"/>
                                      </p:to>
                                    </p:set>
                                    <p:animEffect transition="in" filter="fade">
                                      <p:cBhvr>
                                        <p:cTn id="36" dur="500"/>
                                        <p:tgtEl>
                                          <p:spTgt spid="55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47"/>
                                        </p:tgtEl>
                                        <p:attrNameLst>
                                          <p:attrName>style.visibility</p:attrName>
                                        </p:attrNameLst>
                                      </p:cBhvr>
                                      <p:to>
                                        <p:strVal val="visible"/>
                                      </p:to>
                                    </p:set>
                                    <p:animEffect transition="in" filter="fade">
                                      <p:cBhvr>
                                        <p:cTn id="41" dur="500"/>
                                        <p:tgtEl>
                                          <p:spTgt spid="5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pic>
        <p:nvPicPr>
          <p:cNvPr id="535" name="Google Shape;535;g10684d39edc_0_0"/>
          <p:cNvPicPr preferRelativeResize="0"/>
          <p:nvPr/>
        </p:nvPicPr>
        <p:blipFill rotWithShape="1">
          <a:blip r:embed="rId3">
            <a:alphaModFix amt="20000"/>
          </a:blip>
          <a:srcRect/>
          <a:stretch/>
        </p:blipFill>
        <p:spPr>
          <a:xfrm rot="-8698564">
            <a:off x="-2382922" y="-3913611"/>
            <a:ext cx="8685195" cy="9000203"/>
          </a:xfrm>
          <a:prstGeom prst="rect">
            <a:avLst/>
          </a:prstGeom>
          <a:noFill/>
          <a:ln>
            <a:noFill/>
          </a:ln>
        </p:spPr>
      </p:pic>
      <p:sp>
        <p:nvSpPr>
          <p:cNvPr id="536" name="Google Shape;536;g10684d39edc_0_0"/>
          <p:cNvSpPr txBox="1"/>
          <p:nvPr/>
        </p:nvSpPr>
        <p:spPr>
          <a:xfrm>
            <a:off x="9144000" y="3292011"/>
            <a:ext cx="7615800" cy="3663000"/>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Clr>
                <a:srgbClr val="000000"/>
              </a:buClr>
              <a:buSzPts val="6999"/>
              <a:buFont typeface="Arial"/>
              <a:buNone/>
            </a:pPr>
            <a:r>
              <a:rPr lang="en-US" sz="6999" b="1" i="0" u="none" strike="noStrike" cap="none">
                <a:solidFill>
                  <a:srgbClr val="000000"/>
                </a:solidFill>
                <a:latin typeface="Fira Sans"/>
                <a:ea typeface="Fira Sans"/>
                <a:cs typeface="Fira Sans"/>
                <a:sym typeface="Fira Sans"/>
              </a:rPr>
              <a:t>Phương pháp đánh giá thuật toán</a:t>
            </a:r>
            <a:endParaRPr sz="6999" b="1" i="0" u="none" strike="noStrike" cap="none">
              <a:solidFill>
                <a:srgbClr val="000000"/>
              </a:solidFill>
              <a:latin typeface="Fira Sans"/>
              <a:ea typeface="Fira Sans"/>
              <a:cs typeface="Fira Sans"/>
              <a:sym typeface="Fira Sans"/>
            </a:endParaRPr>
          </a:p>
        </p:txBody>
      </p:sp>
      <p:pic>
        <p:nvPicPr>
          <p:cNvPr id="537" name="Google Shape;537;g10684d39edc_0_0"/>
          <p:cNvPicPr preferRelativeResize="0"/>
          <p:nvPr/>
        </p:nvPicPr>
        <p:blipFill rotWithShape="1">
          <a:blip r:embed="rId3">
            <a:alphaModFix amt="20000"/>
          </a:blip>
          <a:srcRect/>
          <a:stretch/>
        </p:blipFill>
        <p:spPr>
          <a:xfrm rot="-3397579">
            <a:off x="15243512" y="-1356315"/>
            <a:ext cx="4603080" cy="4770031"/>
          </a:xfrm>
          <a:prstGeom prst="rect">
            <a:avLst/>
          </a:prstGeom>
          <a:noFill/>
          <a:ln>
            <a:noFill/>
          </a:ln>
        </p:spPr>
      </p:pic>
      <p:sp>
        <p:nvSpPr>
          <p:cNvPr id="538" name="Google Shape;538;g10684d39edc_0_0"/>
          <p:cNvSpPr txBox="1"/>
          <p:nvPr/>
        </p:nvSpPr>
        <p:spPr>
          <a:xfrm>
            <a:off x="17318241" y="9293450"/>
            <a:ext cx="7815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en-US" sz="3100" dirty="0">
                <a:latin typeface="Calibri"/>
                <a:ea typeface="Calibri"/>
                <a:cs typeface="Calibri"/>
                <a:sym typeface="Calibri"/>
              </a:rPr>
              <a:t>31</a:t>
            </a:r>
            <a:endParaRPr sz="3100" b="0" i="0" u="none" strike="noStrike" cap="none" dirty="0">
              <a:solidFill>
                <a:srgbClr val="000000"/>
              </a:solidFill>
              <a:latin typeface="Calibri"/>
              <a:ea typeface="Calibri"/>
              <a:cs typeface="Calibri"/>
              <a:sym typeface="Calibri"/>
            </a:endParaRPr>
          </a:p>
        </p:txBody>
      </p:sp>
      <p:pic>
        <p:nvPicPr>
          <p:cNvPr id="539" name="Google Shape;539;g10684d39edc_0_0"/>
          <p:cNvPicPr preferRelativeResize="0"/>
          <p:nvPr/>
        </p:nvPicPr>
        <p:blipFill rotWithShape="1">
          <a:blip r:embed="rId4">
            <a:alphaModFix/>
          </a:blip>
          <a:srcRect l="1718" r="1709"/>
          <a:stretch/>
        </p:blipFill>
        <p:spPr>
          <a:xfrm>
            <a:off x="0" y="2127565"/>
            <a:ext cx="8676404" cy="6031870"/>
          </a:xfrm>
          <a:prstGeom prst="rect">
            <a:avLst/>
          </a:prstGeom>
          <a:noFill/>
          <a:ln>
            <a:noFill/>
          </a:ln>
        </p:spPr>
      </p:pic>
      <p:pic>
        <p:nvPicPr>
          <p:cNvPr id="540" name="Google Shape;540;g10684d39edc_0_0"/>
          <p:cNvPicPr preferRelativeResize="0"/>
          <p:nvPr/>
        </p:nvPicPr>
        <p:blipFill rotWithShape="1">
          <a:blip r:embed="rId3">
            <a:alphaModFix amt="20000"/>
          </a:blip>
          <a:srcRect/>
          <a:stretch/>
        </p:blipFill>
        <p:spPr>
          <a:xfrm rot="10602341">
            <a:off x="10835324" y="2263875"/>
            <a:ext cx="8685195" cy="900020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pic>
        <p:nvPicPr>
          <p:cNvPr id="562" name="Google Shape;562;g10684d39edc_0_39"/>
          <p:cNvPicPr preferRelativeResize="0"/>
          <p:nvPr/>
        </p:nvPicPr>
        <p:blipFill rotWithShape="1">
          <a:blip r:embed="rId3">
            <a:alphaModFix amt="20000"/>
          </a:blip>
          <a:srcRect/>
          <a:stretch/>
        </p:blipFill>
        <p:spPr>
          <a:xfrm rot="-2700000">
            <a:off x="15383790" y="-1356315"/>
            <a:ext cx="4603080" cy="4770031"/>
          </a:xfrm>
          <a:prstGeom prst="rect">
            <a:avLst/>
          </a:prstGeom>
          <a:noFill/>
          <a:ln>
            <a:noFill/>
          </a:ln>
        </p:spPr>
      </p:pic>
      <p:pic>
        <p:nvPicPr>
          <p:cNvPr id="563" name="Google Shape;563;g10684d39edc_0_39"/>
          <p:cNvPicPr preferRelativeResize="0"/>
          <p:nvPr/>
        </p:nvPicPr>
        <p:blipFill rotWithShape="1">
          <a:blip r:embed="rId3">
            <a:alphaModFix amt="20000"/>
          </a:blip>
          <a:srcRect/>
          <a:stretch/>
        </p:blipFill>
        <p:spPr>
          <a:xfrm rot="-2887577">
            <a:off x="-1854659" y="5496079"/>
            <a:ext cx="5766720" cy="5975875"/>
          </a:xfrm>
          <a:prstGeom prst="rect">
            <a:avLst/>
          </a:prstGeom>
          <a:noFill/>
          <a:ln>
            <a:noFill/>
          </a:ln>
        </p:spPr>
      </p:pic>
      <p:sp>
        <p:nvSpPr>
          <p:cNvPr id="564" name="Google Shape;564;g10684d39edc_0_39"/>
          <p:cNvSpPr txBox="1"/>
          <p:nvPr/>
        </p:nvSpPr>
        <p:spPr>
          <a:xfrm>
            <a:off x="2061100" y="4611500"/>
            <a:ext cx="13909800" cy="2548800"/>
          </a:xfrm>
          <a:prstGeom prst="rect">
            <a:avLst/>
          </a:prstGeom>
          <a:noFill/>
          <a:ln>
            <a:noFill/>
          </a:ln>
        </p:spPr>
        <p:txBody>
          <a:bodyPr spcFirstLastPara="1" wrap="square" lIns="0" tIns="0" rIns="0" bIns="0" anchor="t" anchorCtr="0">
            <a:spAutoFit/>
          </a:bodyPr>
          <a:lstStyle/>
          <a:p>
            <a:pPr marL="457200" marR="0" lvl="0" indent="-457136" algn="l" rtl="0">
              <a:lnSpc>
                <a:spcPct val="120033"/>
              </a:lnSpc>
              <a:spcBef>
                <a:spcPts val="0"/>
              </a:spcBef>
              <a:spcAft>
                <a:spcPts val="0"/>
              </a:spcAft>
              <a:buClr>
                <a:schemeClr val="dk1"/>
              </a:buClr>
              <a:buSzPts val="3599"/>
              <a:buFont typeface="Josefin Sans"/>
              <a:buChar char="-"/>
            </a:pPr>
            <a:r>
              <a:rPr lang="en-US" sz="3599" b="0" i="0" u="none" strike="noStrike" cap="none">
                <a:solidFill>
                  <a:schemeClr val="dk1"/>
                </a:solidFill>
                <a:latin typeface="Josefin Sans"/>
                <a:ea typeface="Josefin Sans"/>
                <a:cs typeface="Josefin Sans"/>
                <a:sym typeface="Josefin Sans"/>
              </a:rPr>
              <a:t>Đo lường mức độ tối ưu khi một điểm dữ liệu được phân vào một  cụm bất kỳ. Cho biết những điểm dữ liệu nằm gọn bên trong cụm (tốt) hay nằm rìa ngoài cụm (không tốt) để đánh giá hiệu quả.</a:t>
            </a:r>
            <a:endParaRPr sz="1400" b="0" i="0" u="none" strike="noStrike" cap="none">
              <a:solidFill>
                <a:srgbClr val="000000"/>
              </a:solidFill>
              <a:latin typeface="Arial"/>
              <a:ea typeface="Arial"/>
              <a:cs typeface="Arial"/>
              <a:sym typeface="Arial"/>
            </a:endParaRPr>
          </a:p>
        </p:txBody>
      </p:sp>
      <p:sp>
        <p:nvSpPr>
          <p:cNvPr id="565" name="Google Shape;565;g10684d39edc_0_39"/>
          <p:cNvSpPr txBox="1"/>
          <p:nvPr/>
        </p:nvSpPr>
        <p:spPr>
          <a:xfrm>
            <a:off x="1413675" y="742200"/>
            <a:ext cx="9482700" cy="2273100"/>
          </a:xfrm>
          <a:prstGeom prst="rect">
            <a:avLst/>
          </a:prstGeom>
          <a:noFill/>
          <a:ln>
            <a:noFill/>
          </a:ln>
        </p:spPr>
        <p:txBody>
          <a:bodyPr spcFirstLastPara="1" wrap="square" lIns="0" tIns="0" rIns="0" bIns="0" anchor="t" anchorCtr="0">
            <a:spAutoFit/>
          </a:bodyPr>
          <a:lstStyle/>
          <a:p>
            <a:pPr marL="0" marR="0" lvl="0" indent="0" algn="just" rtl="0">
              <a:lnSpc>
                <a:spcPct val="111001"/>
              </a:lnSpc>
              <a:spcBef>
                <a:spcPts val="0"/>
              </a:spcBef>
              <a:spcAft>
                <a:spcPts val="0"/>
              </a:spcAft>
              <a:buClr>
                <a:srgbClr val="000000"/>
              </a:buClr>
              <a:buSzPts val="6999"/>
              <a:buFont typeface="Arial"/>
              <a:buNone/>
            </a:pPr>
            <a:r>
              <a:rPr lang="en-US" sz="6999" b="0" i="0" u="none" strike="noStrike" cap="none">
                <a:solidFill>
                  <a:schemeClr val="dk1"/>
                </a:solidFill>
                <a:latin typeface="Josefin Sans"/>
                <a:ea typeface="Josefin Sans"/>
                <a:cs typeface="Josefin Sans"/>
                <a:sym typeface="Josefin Sans"/>
              </a:rPr>
              <a:t>Hệ số Silhouette</a:t>
            </a:r>
            <a:r>
              <a:rPr lang="en-US" sz="4150" b="0" i="0" u="none" strike="noStrike" cap="none">
                <a:solidFill>
                  <a:schemeClr val="dk1"/>
                </a:solidFill>
                <a:latin typeface="Georgia"/>
                <a:ea typeface="Georgia"/>
                <a:cs typeface="Georgia"/>
                <a:sym typeface="Georgia"/>
              </a:rPr>
              <a:t> </a:t>
            </a:r>
            <a:endParaRPr sz="4150" b="0" i="0" u="none" strike="noStrike" cap="none">
              <a:solidFill>
                <a:schemeClr val="dk1"/>
              </a:solidFill>
              <a:latin typeface="Georgia"/>
              <a:ea typeface="Georgia"/>
              <a:cs typeface="Georgia"/>
              <a:sym typeface="Georgia"/>
            </a:endParaRPr>
          </a:p>
          <a:p>
            <a:pPr marL="0" marR="0" lvl="0" indent="0" algn="just" rtl="0">
              <a:lnSpc>
                <a:spcPct val="111001"/>
              </a:lnSpc>
              <a:spcBef>
                <a:spcPts val="0"/>
              </a:spcBef>
              <a:spcAft>
                <a:spcPts val="0"/>
              </a:spcAft>
              <a:buClr>
                <a:srgbClr val="000000"/>
              </a:buClr>
              <a:buSzPts val="6999"/>
              <a:buFont typeface="Arial"/>
              <a:buNone/>
            </a:pPr>
            <a:endParaRPr sz="6999" b="0" i="0" u="none" strike="noStrike" cap="none">
              <a:solidFill>
                <a:schemeClr val="dk1"/>
              </a:solidFill>
              <a:latin typeface="Josefin Sans"/>
              <a:ea typeface="Josefin Sans"/>
              <a:cs typeface="Josefin Sans"/>
              <a:sym typeface="Josefin Sans"/>
            </a:endParaRPr>
          </a:p>
        </p:txBody>
      </p:sp>
      <p:pic>
        <p:nvPicPr>
          <p:cNvPr id="566" name="Google Shape;566;g10684d39edc_0_39"/>
          <p:cNvPicPr preferRelativeResize="0"/>
          <p:nvPr/>
        </p:nvPicPr>
        <p:blipFill rotWithShape="1">
          <a:blip r:embed="rId3">
            <a:alphaModFix amt="20000"/>
          </a:blip>
          <a:srcRect/>
          <a:stretch/>
        </p:blipFill>
        <p:spPr>
          <a:xfrm rot="-8698564">
            <a:off x="-2337952" y="-3997326"/>
            <a:ext cx="8685195" cy="9000203"/>
          </a:xfrm>
          <a:prstGeom prst="rect">
            <a:avLst/>
          </a:prstGeom>
          <a:noFill/>
          <a:ln>
            <a:noFill/>
          </a:ln>
        </p:spPr>
      </p:pic>
      <p:sp>
        <p:nvSpPr>
          <p:cNvPr id="567" name="Google Shape;567;g10684d39edc_0_39"/>
          <p:cNvSpPr txBox="1"/>
          <p:nvPr/>
        </p:nvSpPr>
        <p:spPr>
          <a:xfrm>
            <a:off x="17270103" y="9293450"/>
            <a:ext cx="781500" cy="66168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en-US" sz="3100" b="0" i="0" u="none" strike="noStrike" cap="none" dirty="0">
                <a:solidFill>
                  <a:srgbClr val="000000"/>
                </a:solidFill>
                <a:latin typeface="Calibri"/>
                <a:ea typeface="Calibri"/>
                <a:cs typeface="Calibri"/>
                <a:sym typeface="Calibri"/>
              </a:rPr>
              <a:t>33</a:t>
            </a:r>
            <a:endParaRPr sz="3100" b="0" i="0" u="none" strike="noStrike" cap="none" dirty="0">
              <a:solidFill>
                <a:srgbClr val="000000"/>
              </a:solidFill>
              <a:latin typeface="Calibri"/>
              <a:ea typeface="Calibri"/>
              <a:cs typeface="Calibri"/>
              <a:sym typeface="Calibri"/>
            </a:endParaRPr>
          </a:p>
        </p:txBody>
      </p:sp>
      <p:sp>
        <p:nvSpPr>
          <p:cNvPr id="568" name="Google Shape;568;g10684d39edc_0_39"/>
          <p:cNvSpPr txBox="1"/>
          <p:nvPr/>
        </p:nvSpPr>
        <p:spPr>
          <a:xfrm>
            <a:off x="2061100" y="2542525"/>
            <a:ext cx="13909800" cy="1218900"/>
          </a:xfrm>
          <a:prstGeom prst="rect">
            <a:avLst/>
          </a:prstGeom>
          <a:noFill/>
          <a:ln>
            <a:noFill/>
          </a:ln>
        </p:spPr>
        <p:txBody>
          <a:bodyPr spcFirstLastPara="1" wrap="square" lIns="0" tIns="0" rIns="0" bIns="0" anchor="t" anchorCtr="0">
            <a:spAutoFit/>
          </a:bodyPr>
          <a:lstStyle/>
          <a:p>
            <a:pPr marL="457200" marR="0" lvl="0" indent="-457136" algn="l" rtl="0">
              <a:lnSpc>
                <a:spcPct val="120033"/>
              </a:lnSpc>
              <a:spcBef>
                <a:spcPts val="0"/>
              </a:spcBef>
              <a:spcAft>
                <a:spcPts val="0"/>
              </a:spcAft>
              <a:buClr>
                <a:schemeClr val="dk1"/>
              </a:buClr>
              <a:buSzPts val="3599"/>
              <a:buFont typeface="Josefin Sans"/>
              <a:buChar char="-"/>
            </a:pPr>
            <a:r>
              <a:rPr lang="en-US" sz="3599" b="0" i="0" u="none" strike="noStrike" cap="none">
                <a:solidFill>
                  <a:schemeClr val="dk1"/>
                </a:solidFill>
                <a:latin typeface="Josefin Sans"/>
                <a:ea typeface="Josefin Sans"/>
                <a:cs typeface="Josefin Sans"/>
                <a:sym typeface="Josefin Sans"/>
              </a:rPr>
              <a:t>Silhouette là phương pháp đánh giá các kết quả phân cụm phổ biến và được sử dụng nhiều nhất.</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8"/>
                                        </p:tgtEl>
                                        <p:attrNameLst>
                                          <p:attrName>style.visibility</p:attrName>
                                        </p:attrNameLst>
                                      </p:cBhvr>
                                      <p:to>
                                        <p:strVal val="visible"/>
                                      </p:to>
                                    </p:set>
                                    <p:animEffect transition="in" filter="fade">
                                      <p:cBhvr>
                                        <p:cTn id="7" dur="500"/>
                                        <p:tgtEl>
                                          <p:spTgt spid="5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4">
                                            <p:txEl>
                                              <p:pRg st="0" end="0"/>
                                            </p:txEl>
                                          </p:spTgt>
                                        </p:tgtEl>
                                        <p:attrNameLst>
                                          <p:attrName>style.visibility</p:attrName>
                                        </p:attrNameLst>
                                      </p:cBhvr>
                                      <p:to>
                                        <p:strVal val="visible"/>
                                      </p:to>
                                    </p:set>
                                    <p:animEffect transition="in" filter="fade">
                                      <p:cBhvr>
                                        <p:cTn id="12" dur="500"/>
                                        <p:tgtEl>
                                          <p:spTgt spid="5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pic>
        <p:nvPicPr>
          <p:cNvPr id="573" name="Google Shape;573;g10684d39edc_0_57"/>
          <p:cNvPicPr preferRelativeResize="0"/>
          <p:nvPr/>
        </p:nvPicPr>
        <p:blipFill rotWithShape="1">
          <a:blip r:embed="rId3">
            <a:alphaModFix amt="20000"/>
          </a:blip>
          <a:srcRect/>
          <a:stretch/>
        </p:blipFill>
        <p:spPr>
          <a:xfrm rot="-2700000">
            <a:off x="15383790" y="-1356315"/>
            <a:ext cx="4603080" cy="4770031"/>
          </a:xfrm>
          <a:prstGeom prst="rect">
            <a:avLst/>
          </a:prstGeom>
          <a:noFill/>
          <a:ln>
            <a:noFill/>
          </a:ln>
        </p:spPr>
      </p:pic>
      <p:pic>
        <p:nvPicPr>
          <p:cNvPr id="574" name="Google Shape;574;g10684d39edc_0_57"/>
          <p:cNvPicPr preferRelativeResize="0"/>
          <p:nvPr/>
        </p:nvPicPr>
        <p:blipFill rotWithShape="1">
          <a:blip r:embed="rId3">
            <a:alphaModFix amt="20000"/>
          </a:blip>
          <a:srcRect/>
          <a:stretch/>
        </p:blipFill>
        <p:spPr>
          <a:xfrm rot="-2887577">
            <a:off x="-1854659" y="5496079"/>
            <a:ext cx="5766720" cy="5975875"/>
          </a:xfrm>
          <a:prstGeom prst="rect">
            <a:avLst/>
          </a:prstGeom>
          <a:noFill/>
          <a:ln>
            <a:noFill/>
          </a:ln>
        </p:spPr>
      </p:pic>
      <p:sp>
        <p:nvSpPr>
          <p:cNvPr id="575" name="Google Shape;575;g10684d39edc_0_57"/>
          <p:cNvSpPr txBox="1"/>
          <p:nvPr/>
        </p:nvSpPr>
        <p:spPr>
          <a:xfrm>
            <a:off x="1413675" y="742200"/>
            <a:ext cx="9482700" cy="2273100"/>
          </a:xfrm>
          <a:prstGeom prst="rect">
            <a:avLst/>
          </a:prstGeom>
          <a:noFill/>
          <a:ln>
            <a:noFill/>
          </a:ln>
        </p:spPr>
        <p:txBody>
          <a:bodyPr spcFirstLastPara="1" wrap="square" lIns="0" tIns="0" rIns="0" bIns="0" anchor="t" anchorCtr="0">
            <a:spAutoFit/>
          </a:bodyPr>
          <a:lstStyle/>
          <a:p>
            <a:pPr marL="0" marR="0" lvl="0" indent="0" algn="just" rtl="0">
              <a:lnSpc>
                <a:spcPct val="111001"/>
              </a:lnSpc>
              <a:spcBef>
                <a:spcPts val="0"/>
              </a:spcBef>
              <a:spcAft>
                <a:spcPts val="0"/>
              </a:spcAft>
              <a:buClr>
                <a:srgbClr val="000000"/>
              </a:buClr>
              <a:buSzPts val="6999"/>
              <a:buFont typeface="Arial"/>
              <a:buNone/>
            </a:pPr>
            <a:r>
              <a:rPr lang="en-US" sz="6999" b="0" i="0" u="none" strike="noStrike" cap="none">
                <a:solidFill>
                  <a:schemeClr val="dk1"/>
                </a:solidFill>
                <a:latin typeface="Josefin Sans"/>
                <a:ea typeface="Josefin Sans"/>
                <a:cs typeface="Josefin Sans"/>
                <a:sym typeface="Josefin Sans"/>
              </a:rPr>
              <a:t>Hệ số Silhouette</a:t>
            </a:r>
            <a:r>
              <a:rPr lang="en-US" sz="4150" b="0" i="0" u="none" strike="noStrike" cap="none">
                <a:solidFill>
                  <a:schemeClr val="dk1"/>
                </a:solidFill>
                <a:latin typeface="Georgia"/>
                <a:ea typeface="Georgia"/>
                <a:cs typeface="Georgia"/>
                <a:sym typeface="Georgia"/>
              </a:rPr>
              <a:t> </a:t>
            </a:r>
            <a:endParaRPr sz="4150" b="0" i="0" u="none" strike="noStrike" cap="none">
              <a:solidFill>
                <a:schemeClr val="dk1"/>
              </a:solidFill>
              <a:latin typeface="Georgia"/>
              <a:ea typeface="Georgia"/>
              <a:cs typeface="Georgia"/>
              <a:sym typeface="Georgia"/>
            </a:endParaRPr>
          </a:p>
          <a:p>
            <a:pPr marL="0" marR="0" lvl="0" indent="0" algn="just" rtl="0">
              <a:lnSpc>
                <a:spcPct val="111001"/>
              </a:lnSpc>
              <a:spcBef>
                <a:spcPts val="0"/>
              </a:spcBef>
              <a:spcAft>
                <a:spcPts val="0"/>
              </a:spcAft>
              <a:buClr>
                <a:srgbClr val="000000"/>
              </a:buClr>
              <a:buSzPts val="6999"/>
              <a:buFont typeface="Arial"/>
              <a:buNone/>
            </a:pPr>
            <a:endParaRPr sz="6999" b="0" i="0" u="none" strike="noStrike" cap="none">
              <a:solidFill>
                <a:schemeClr val="dk1"/>
              </a:solidFill>
              <a:latin typeface="Josefin Sans"/>
              <a:ea typeface="Josefin Sans"/>
              <a:cs typeface="Josefin Sans"/>
              <a:sym typeface="Josefin Sans"/>
            </a:endParaRPr>
          </a:p>
        </p:txBody>
      </p:sp>
      <p:pic>
        <p:nvPicPr>
          <p:cNvPr id="576" name="Google Shape;576;g10684d39edc_0_57"/>
          <p:cNvPicPr preferRelativeResize="0"/>
          <p:nvPr/>
        </p:nvPicPr>
        <p:blipFill rotWithShape="1">
          <a:blip r:embed="rId3">
            <a:alphaModFix amt="20000"/>
          </a:blip>
          <a:srcRect/>
          <a:stretch/>
        </p:blipFill>
        <p:spPr>
          <a:xfrm rot="-8698564">
            <a:off x="-2337952" y="-3997326"/>
            <a:ext cx="8685195" cy="9000203"/>
          </a:xfrm>
          <a:prstGeom prst="rect">
            <a:avLst/>
          </a:prstGeom>
          <a:noFill/>
          <a:ln>
            <a:noFill/>
          </a:ln>
        </p:spPr>
      </p:pic>
      <p:sp>
        <p:nvSpPr>
          <p:cNvPr id="577" name="Google Shape;577;g10684d39edc_0_57"/>
          <p:cNvSpPr txBox="1"/>
          <p:nvPr/>
        </p:nvSpPr>
        <p:spPr>
          <a:xfrm>
            <a:off x="17270103" y="9293450"/>
            <a:ext cx="7815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en-US" sz="3100" b="0" i="0" u="none" strike="noStrike" cap="none" dirty="0">
                <a:solidFill>
                  <a:srgbClr val="000000"/>
                </a:solidFill>
                <a:latin typeface="Calibri"/>
                <a:ea typeface="Calibri"/>
                <a:cs typeface="Calibri"/>
                <a:sym typeface="Calibri"/>
              </a:rPr>
              <a:t>34</a:t>
            </a:r>
            <a:endParaRPr sz="3100" b="0" i="0" u="none" strike="noStrike" cap="none" dirty="0">
              <a:solidFill>
                <a:srgbClr val="000000"/>
              </a:solidFill>
              <a:latin typeface="Calibri"/>
              <a:ea typeface="Calibri"/>
              <a:cs typeface="Calibri"/>
              <a:sym typeface="Calibri"/>
            </a:endParaRPr>
          </a:p>
        </p:txBody>
      </p:sp>
      <p:sp>
        <p:nvSpPr>
          <p:cNvPr id="578" name="Google Shape;578;g10684d39edc_0_57"/>
          <p:cNvSpPr txBox="1"/>
          <p:nvPr/>
        </p:nvSpPr>
        <p:spPr>
          <a:xfrm>
            <a:off x="774275" y="2560575"/>
            <a:ext cx="8298900" cy="1117200"/>
          </a:xfrm>
          <a:prstGeom prst="rect">
            <a:avLst/>
          </a:prstGeom>
          <a:noFill/>
          <a:ln>
            <a:noFill/>
          </a:ln>
        </p:spPr>
        <p:txBody>
          <a:bodyPr spcFirstLastPara="1" wrap="square" lIns="0" tIns="0" rIns="0" bIns="0" anchor="t" anchorCtr="0">
            <a:spAutoFit/>
          </a:bodyPr>
          <a:lstStyle/>
          <a:p>
            <a:pPr marL="457200" marR="0" lvl="0" indent="-438086" algn="l" rtl="0">
              <a:lnSpc>
                <a:spcPct val="120033"/>
              </a:lnSpc>
              <a:spcBef>
                <a:spcPts val="0"/>
              </a:spcBef>
              <a:spcAft>
                <a:spcPts val="0"/>
              </a:spcAft>
              <a:buClr>
                <a:schemeClr val="dk1"/>
              </a:buClr>
              <a:buSzPts val="3299"/>
              <a:buFont typeface="Josefin Sans"/>
              <a:buChar char="-"/>
            </a:pPr>
            <a:r>
              <a:rPr lang="en-US" sz="3299" b="0" i="0" u="none" strike="noStrike" cap="none">
                <a:solidFill>
                  <a:schemeClr val="dk1"/>
                </a:solidFill>
                <a:latin typeface="Josefin Sans"/>
                <a:ea typeface="Josefin Sans"/>
                <a:cs typeface="Josefin Sans"/>
                <a:sym typeface="Josefin Sans"/>
              </a:rPr>
              <a:t>Với mỗi điểm i thuộc một cụm bất kỳ,</a:t>
            </a:r>
            <a:endParaRPr sz="3299" b="0" i="0" u="none" strike="noStrike" cap="none">
              <a:solidFill>
                <a:schemeClr val="dk1"/>
              </a:solidFill>
              <a:latin typeface="Josefin Sans"/>
              <a:ea typeface="Josefin Sans"/>
              <a:cs typeface="Josefin Sans"/>
              <a:sym typeface="Josefin Sans"/>
            </a:endParaRPr>
          </a:p>
          <a:p>
            <a:pPr marL="0" marR="0" lvl="0" indent="0" algn="l" rtl="0">
              <a:lnSpc>
                <a:spcPct val="120033"/>
              </a:lnSpc>
              <a:spcBef>
                <a:spcPts val="0"/>
              </a:spcBef>
              <a:spcAft>
                <a:spcPts val="0"/>
              </a:spcAft>
              <a:buClr>
                <a:srgbClr val="000000"/>
              </a:buClr>
              <a:buSzPts val="3299"/>
              <a:buFont typeface="Arial"/>
              <a:buNone/>
            </a:pPr>
            <a:r>
              <a:rPr lang="en-US" sz="3299" b="0" i="0" u="none" strike="noStrike" cap="none">
                <a:solidFill>
                  <a:schemeClr val="dk1"/>
                </a:solidFill>
                <a:latin typeface="Josefin Sans"/>
                <a:ea typeface="Josefin Sans"/>
                <a:cs typeface="Josefin Sans"/>
                <a:sym typeface="Josefin Sans"/>
              </a:rPr>
              <a:t>ta có công thức sau:</a:t>
            </a:r>
            <a:endParaRPr sz="1100" b="0" i="0" u="none" strike="noStrike" cap="none">
              <a:solidFill>
                <a:srgbClr val="000000"/>
              </a:solidFill>
              <a:latin typeface="Arial"/>
              <a:ea typeface="Arial"/>
              <a:cs typeface="Arial"/>
              <a:sym typeface="Arial"/>
            </a:endParaRPr>
          </a:p>
        </p:txBody>
      </p:sp>
      <p:pic>
        <p:nvPicPr>
          <p:cNvPr id="579" name="Google Shape;579;g10684d39edc_0_57"/>
          <p:cNvPicPr preferRelativeResize="0"/>
          <p:nvPr/>
        </p:nvPicPr>
        <p:blipFill rotWithShape="1">
          <a:blip r:embed="rId4">
            <a:alphaModFix/>
          </a:blip>
          <a:srcRect/>
          <a:stretch/>
        </p:blipFill>
        <p:spPr>
          <a:xfrm>
            <a:off x="8776000" y="742200"/>
            <a:ext cx="9275600" cy="7957495"/>
          </a:xfrm>
          <a:prstGeom prst="rect">
            <a:avLst/>
          </a:prstGeom>
          <a:noFill/>
          <a:ln>
            <a:noFill/>
          </a:ln>
        </p:spPr>
      </p:pic>
      <p:sp>
        <p:nvSpPr>
          <p:cNvPr id="580" name="Google Shape;580;g10684d39edc_0_57"/>
          <p:cNvSpPr txBox="1"/>
          <p:nvPr/>
        </p:nvSpPr>
        <p:spPr>
          <a:xfrm>
            <a:off x="2483400" y="9453475"/>
            <a:ext cx="13321200" cy="1126800"/>
          </a:xfrm>
          <a:prstGeom prst="rect">
            <a:avLst/>
          </a:prstGeom>
          <a:noFill/>
          <a:ln>
            <a:noFill/>
          </a:ln>
        </p:spPr>
        <p:txBody>
          <a:bodyPr spcFirstLastPara="1" wrap="square" lIns="0" tIns="0" rIns="0" bIns="0" anchor="t" anchorCtr="0">
            <a:spAutoFit/>
          </a:bodyPr>
          <a:lstStyle/>
          <a:p>
            <a:pPr marL="0" marR="0" lvl="0" indent="0" algn="l" rtl="0">
              <a:lnSpc>
                <a:spcPct val="120033"/>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20033"/>
              </a:lnSpc>
              <a:spcBef>
                <a:spcPts val="0"/>
              </a:spcBef>
              <a:spcAft>
                <a:spcPts val="0"/>
              </a:spcAft>
              <a:buClr>
                <a:srgbClr val="000000"/>
              </a:buClr>
              <a:buSzPts val="1700"/>
              <a:buFont typeface="Arial"/>
              <a:buNone/>
            </a:pPr>
            <a:r>
              <a:rPr lang="en-US" sz="1700" b="0" i="0" u="sng" strike="noStrike" cap="none">
                <a:solidFill>
                  <a:schemeClr val="hlink"/>
                </a:solidFill>
                <a:latin typeface="Josefin Sans"/>
                <a:ea typeface="Josefin Sans"/>
                <a:cs typeface="Josefin Sans"/>
                <a:sym typeface="Josefin Sans"/>
                <a:hlinkClick r:id="rId5"/>
              </a:rPr>
              <a:t>https://www.researchgate.net/figure/Principle-for-Silhouette-scores-Principle-for-quality-assessment-of-genotyping-clusters_fig1_7974915</a:t>
            </a:r>
            <a:endParaRPr sz="1700" b="0" i="0" u="none" strike="noStrike" cap="none">
              <a:solidFill>
                <a:schemeClr val="dk1"/>
              </a:solidFill>
              <a:latin typeface="Josefin Sans"/>
              <a:ea typeface="Josefin Sans"/>
              <a:cs typeface="Josefin Sans"/>
              <a:sym typeface="Josefin Sans"/>
            </a:endParaRPr>
          </a:p>
          <a:p>
            <a:pPr marL="0" marR="0" lvl="0" indent="0" algn="l" rtl="0">
              <a:lnSpc>
                <a:spcPct val="120033"/>
              </a:lnSpc>
              <a:spcBef>
                <a:spcPts val="0"/>
              </a:spcBef>
              <a:spcAft>
                <a:spcPts val="0"/>
              </a:spcAft>
              <a:buClr>
                <a:srgbClr val="000000"/>
              </a:buClr>
              <a:buSzPts val="3599"/>
              <a:buFont typeface="Arial"/>
              <a:buNone/>
            </a:pPr>
            <a:endParaRPr sz="3599" b="0" i="0" u="none" strike="noStrike" cap="none">
              <a:solidFill>
                <a:schemeClr val="dk1"/>
              </a:solidFill>
              <a:latin typeface="Josefin Sans"/>
              <a:ea typeface="Josefin Sans"/>
              <a:cs typeface="Josefin Sans"/>
              <a:sym typeface="Josefin Sans"/>
            </a:endParaRPr>
          </a:p>
        </p:txBody>
      </p:sp>
      <p:pic>
        <p:nvPicPr>
          <p:cNvPr id="581" name="Google Shape;581;g10684d39edc_0_57"/>
          <p:cNvPicPr preferRelativeResize="0"/>
          <p:nvPr/>
        </p:nvPicPr>
        <p:blipFill rotWithShape="1">
          <a:blip r:embed="rId6">
            <a:alphaModFix/>
          </a:blip>
          <a:srcRect/>
          <a:stretch/>
        </p:blipFill>
        <p:spPr>
          <a:xfrm>
            <a:off x="1693138" y="4051800"/>
            <a:ext cx="5757718" cy="661800"/>
          </a:xfrm>
          <a:prstGeom prst="rect">
            <a:avLst/>
          </a:prstGeom>
          <a:noFill/>
          <a:ln>
            <a:noFill/>
          </a:ln>
        </p:spPr>
      </p:pic>
      <p:sp>
        <p:nvSpPr>
          <p:cNvPr id="582" name="Google Shape;582;g10684d39edc_0_57"/>
          <p:cNvSpPr txBox="1"/>
          <p:nvPr/>
        </p:nvSpPr>
        <p:spPr>
          <a:xfrm>
            <a:off x="774275" y="5087650"/>
            <a:ext cx="7369200" cy="39168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2600"/>
              <a:buFont typeface="Arial"/>
              <a:buNone/>
            </a:pPr>
            <a:r>
              <a:rPr lang="en-US" sz="2600" b="0" i="0" u="none" strike="noStrike" cap="none">
                <a:solidFill>
                  <a:srgbClr val="232629"/>
                </a:solidFill>
                <a:latin typeface="Josefin Sans"/>
                <a:ea typeface="Josefin Sans"/>
                <a:cs typeface="Josefin Sans"/>
                <a:sym typeface="Josefin Sans"/>
              </a:rPr>
              <a:t>Trong đó:</a:t>
            </a:r>
            <a:endParaRPr sz="2600" b="0" i="0" u="none" strike="noStrike" cap="none">
              <a:solidFill>
                <a:srgbClr val="232629"/>
              </a:solidFill>
              <a:latin typeface="Josefin Sans"/>
              <a:ea typeface="Josefin Sans"/>
              <a:cs typeface="Josefin Sans"/>
              <a:sym typeface="Josefin Sans"/>
            </a:endParaRPr>
          </a:p>
          <a:p>
            <a:pPr marL="914400" marR="0" lvl="1" indent="-393700" algn="l" rtl="0">
              <a:lnSpc>
                <a:spcPct val="115000"/>
              </a:lnSpc>
              <a:spcBef>
                <a:spcPts val="2300"/>
              </a:spcBef>
              <a:spcAft>
                <a:spcPts val="0"/>
              </a:spcAft>
              <a:buClr>
                <a:srgbClr val="232629"/>
              </a:buClr>
              <a:buSzPts val="2600"/>
              <a:buFont typeface="Josefin Sans"/>
              <a:buChar char="•"/>
            </a:pPr>
            <a:r>
              <a:rPr lang="en-US" sz="2600" b="0" i="0" u="none" strike="noStrike" cap="none">
                <a:solidFill>
                  <a:srgbClr val="232629"/>
                </a:solidFill>
                <a:latin typeface="Josefin Sans"/>
                <a:ea typeface="Josefin Sans"/>
                <a:cs typeface="Josefin Sans"/>
                <a:sym typeface="Josefin Sans"/>
              </a:rPr>
              <a:t>a</a:t>
            </a:r>
            <a:r>
              <a:rPr lang="en-US" sz="2600" b="0" i="0" u="none" strike="noStrike" cap="none" baseline="-25000">
                <a:solidFill>
                  <a:srgbClr val="232629"/>
                </a:solidFill>
                <a:latin typeface="Josefin Sans"/>
                <a:ea typeface="Josefin Sans"/>
                <a:cs typeface="Josefin Sans"/>
                <a:sym typeface="Josefin Sans"/>
              </a:rPr>
              <a:t>i</a:t>
            </a:r>
            <a:r>
              <a:rPr lang="en-US" sz="2600" b="0" i="0" u="none" strike="noStrike" cap="none">
                <a:solidFill>
                  <a:srgbClr val="232629"/>
                </a:solidFill>
                <a:latin typeface="Josefin Sans"/>
                <a:ea typeface="Josefin Sans"/>
                <a:cs typeface="Josefin Sans"/>
                <a:sym typeface="Josefin Sans"/>
              </a:rPr>
              <a:t> là khoảng cách trung bình từ điểm i trong cluster A đến tất cả các điểm còn lại trong A.</a:t>
            </a:r>
            <a:endParaRPr sz="2600" b="0" i="0" u="none" strike="noStrike" cap="none">
              <a:solidFill>
                <a:srgbClr val="232629"/>
              </a:solidFill>
              <a:latin typeface="Josefin Sans"/>
              <a:ea typeface="Josefin Sans"/>
              <a:cs typeface="Josefin Sans"/>
              <a:sym typeface="Josefin Sans"/>
            </a:endParaRPr>
          </a:p>
          <a:p>
            <a:pPr marL="914400" marR="0" lvl="1" indent="-393700" algn="l" rtl="0">
              <a:lnSpc>
                <a:spcPct val="115000"/>
              </a:lnSpc>
              <a:spcBef>
                <a:spcPts val="0"/>
              </a:spcBef>
              <a:spcAft>
                <a:spcPts val="0"/>
              </a:spcAft>
              <a:buClr>
                <a:srgbClr val="04345C"/>
              </a:buClr>
              <a:buSzPts val="2600"/>
              <a:buFont typeface="Josefin Sans"/>
              <a:buChar char="•"/>
            </a:pPr>
            <a:r>
              <a:rPr lang="en-US" sz="2600" b="0" i="0" u="none" strike="noStrike" cap="none">
                <a:solidFill>
                  <a:srgbClr val="232629"/>
                </a:solidFill>
                <a:latin typeface="Josefin Sans"/>
                <a:ea typeface="Josefin Sans"/>
                <a:cs typeface="Josefin Sans"/>
                <a:sym typeface="Josefin Sans"/>
              </a:rPr>
              <a:t>b</a:t>
            </a:r>
            <a:r>
              <a:rPr lang="en-US" sz="2600" b="0" i="0" u="none" strike="noStrike" cap="none" baseline="-25000">
                <a:solidFill>
                  <a:srgbClr val="232629"/>
                </a:solidFill>
                <a:latin typeface="Josefin Sans"/>
                <a:ea typeface="Josefin Sans"/>
                <a:cs typeface="Josefin Sans"/>
                <a:sym typeface="Josefin Sans"/>
              </a:rPr>
              <a:t>i </a:t>
            </a:r>
            <a:r>
              <a:rPr lang="en-US" sz="2600" b="0" i="0" u="none" strike="noStrike" cap="none">
                <a:solidFill>
                  <a:srgbClr val="232629"/>
                </a:solidFill>
                <a:latin typeface="Josefin Sans"/>
                <a:ea typeface="Josefin Sans"/>
                <a:cs typeface="Josefin Sans"/>
                <a:sym typeface="Josefin Sans"/>
              </a:rPr>
              <a:t>là khoảng cách trung bình từ điểm i trong cluster A đến tất cả các điểm trong cluster B với cluster B là cluster láng giềng gần nhất. </a:t>
            </a:r>
            <a:endParaRPr sz="2600" b="0" i="0" u="none" strike="noStrike" cap="none">
              <a:solidFill>
                <a:srgbClr val="04345C"/>
              </a:solidFill>
              <a:latin typeface="Josefin Sans"/>
              <a:ea typeface="Josefin Sans"/>
              <a:cs typeface="Josefin Sans"/>
              <a:sym typeface="Josefin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8"/>
                                        </p:tgtEl>
                                        <p:attrNameLst>
                                          <p:attrName>style.visibility</p:attrName>
                                        </p:attrNameLst>
                                      </p:cBhvr>
                                      <p:to>
                                        <p:strVal val="visible"/>
                                      </p:to>
                                    </p:set>
                                    <p:animEffect transition="in" filter="fade">
                                      <p:cBhvr>
                                        <p:cTn id="7" dur="500"/>
                                        <p:tgtEl>
                                          <p:spTgt spid="578"/>
                                        </p:tgtEl>
                                      </p:cBhvr>
                                    </p:animEffect>
                                  </p:childTnLst>
                                </p:cTn>
                              </p:par>
                              <p:par>
                                <p:cTn id="8" presetID="10" presetClass="entr" presetSubtype="0" fill="hold" nodeType="withEffect">
                                  <p:stCondLst>
                                    <p:cond delay="0"/>
                                  </p:stCondLst>
                                  <p:childTnLst>
                                    <p:set>
                                      <p:cBhvr>
                                        <p:cTn id="9" dur="1" fill="hold">
                                          <p:stCondLst>
                                            <p:cond delay="0"/>
                                          </p:stCondLst>
                                        </p:cTn>
                                        <p:tgtEl>
                                          <p:spTgt spid="581"/>
                                        </p:tgtEl>
                                        <p:attrNameLst>
                                          <p:attrName>style.visibility</p:attrName>
                                        </p:attrNameLst>
                                      </p:cBhvr>
                                      <p:to>
                                        <p:strVal val="visible"/>
                                      </p:to>
                                    </p:set>
                                    <p:animEffect transition="in" filter="fade">
                                      <p:cBhvr>
                                        <p:cTn id="10" dur="500"/>
                                        <p:tgtEl>
                                          <p:spTgt spid="58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82"/>
                                        </p:tgtEl>
                                        <p:attrNameLst>
                                          <p:attrName>style.visibility</p:attrName>
                                        </p:attrNameLst>
                                      </p:cBhvr>
                                      <p:to>
                                        <p:strVal val="visible"/>
                                      </p:to>
                                    </p:set>
                                    <p:animEffect transition="in" filter="fade">
                                      <p:cBhvr>
                                        <p:cTn id="15" dur="500"/>
                                        <p:tgtEl>
                                          <p:spTgt spid="58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79"/>
                                        </p:tgtEl>
                                        <p:attrNameLst>
                                          <p:attrName>style.visibility</p:attrName>
                                        </p:attrNameLst>
                                      </p:cBhvr>
                                      <p:to>
                                        <p:strVal val="visible"/>
                                      </p:to>
                                    </p:set>
                                    <p:animEffect transition="in" filter="fade">
                                      <p:cBhvr>
                                        <p:cTn id="20" dur="500"/>
                                        <p:tgtEl>
                                          <p:spTgt spid="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pic>
        <p:nvPicPr>
          <p:cNvPr id="587" name="Google Shape;587;g10684d39edc_0_86"/>
          <p:cNvPicPr preferRelativeResize="0"/>
          <p:nvPr/>
        </p:nvPicPr>
        <p:blipFill rotWithShape="1">
          <a:blip r:embed="rId3">
            <a:alphaModFix amt="20000"/>
          </a:blip>
          <a:srcRect/>
          <a:stretch/>
        </p:blipFill>
        <p:spPr>
          <a:xfrm rot="-2700000">
            <a:off x="15383790" y="-1356315"/>
            <a:ext cx="4603080" cy="4770031"/>
          </a:xfrm>
          <a:prstGeom prst="rect">
            <a:avLst/>
          </a:prstGeom>
          <a:noFill/>
          <a:ln>
            <a:noFill/>
          </a:ln>
        </p:spPr>
      </p:pic>
      <p:pic>
        <p:nvPicPr>
          <p:cNvPr id="588" name="Google Shape;588;g10684d39edc_0_86"/>
          <p:cNvPicPr preferRelativeResize="0"/>
          <p:nvPr/>
        </p:nvPicPr>
        <p:blipFill rotWithShape="1">
          <a:blip r:embed="rId3">
            <a:alphaModFix amt="20000"/>
          </a:blip>
          <a:srcRect/>
          <a:stretch/>
        </p:blipFill>
        <p:spPr>
          <a:xfrm rot="-2887577">
            <a:off x="-1854659" y="5496079"/>
            <a:ext cx="5766720" cy="5975875"/>
          </a:xfrm>
          <a:prstGeom prst="rect">
            <a:avLst/>
          </a:prstGeom>
          <a:noFill/>
          <a:ln>
            <a:noFill/>
          </a:ln>
        </p:spPr>
      </p:pic>
      <p:sp>
        <p:nvSpPr>
          <p:cNvPr id="589" name="Google Shape;589;g10684d39edc_0_86"/>
          <p:cNvSpPr txBox="1"/>
          <p:nvPr/>
        </p:nvSpPr>
        <p:spPr>
          <a:xfrm>
            <a:off x="1413675" y="742200"/>
            <a:ext cx="9482700" cy="2273100"/>
          </a:xfrm>
          <a:prstGeom prst="rect">
            <a:avLst/>
          </a:prstGeom>
          <a:noFill/>
          <a:ln>
            <a:noFill/>
          </a:ln>
        </p:spPr>
        <p:txBody>
          <a:bodyPr spcFirstLastPara="1" wrap="square" lIns="0" tIns="0" rIns="0" bIns="0" anchor="t" anchorCtr="0">
            <a:spAutoFit/>
          </a:bodyPr>
          <a:lstStyle/>
          <a:p>
            <a:pPr marL="0" marR="0" lvl="0" indent="0" algn="just" rtl="0">
              <a:lnSpc>
                <a:spcPct val="111001"/>
              </a:lnSpc>
              <a:spcBef>
                <a:spcPts val="0"/>
              </a:spcBef>
              <a:spcAft>
                <a:spcPts val="0"/>
              </a:spcAft>
              <a:buClr>
                <a:srgbClr val="000000"/>
              </a:buClr>
              <a:buSzPts val="6999"/>
              <a:buFont typeface="Arial"/>
              <a:buNone/>
            </a:pPr>
            <a:r>
              <a:rPr lang="en-US" sz="6999" b="0" i="0" u="none" strike="noStrike" cap="none">
                <a:solidFill>
                  <a:schemeClr val="dk1"/>
                </a:solidFill>
                <a:latin typeface="Josefin Sans"/>
                <a:ea typeface="Josefin Sans"/>
                <a:cs typeface="Josefin Sans"/>
                <a:sym typeface="Josefin Sans"/>
              </a:rPr>
              <a:t>Hệ số Silhouette</a:t>
            </a:r>
            <a:r>
              <a:rPr lang="en-US" sz="4150" b="0" i="0" u="none" strike="noStrike" cap="none">
                <a:solidFill>
                  <a:schemeClr val="dk1"/>
                </a:solidFill>
                <a:latin typeface="Georgia"/>
                <a:ea typeface="Georgia"/>
                <a:cs typeface="Georgia"/>
                <a:sym typeface="Georgia"/>
              </a:rPr>
              <a:t> </a:t>
            </a:r>
            <a:endParaRPr sz="4150" b="0" i="0" u="none" strike="noStrike" cap="none">
              <a:solidFill>
                <a:schemeClr val="dk1"/>
              </a:solidFill>
              <a:latin typeface="Georgia"/>
              <a:ea typeface="Georgia"/>
              <a:cs typeface="Georgia"/>
              <a:sym typeface="Georgia"/>
            </a:endParaRPr>
          </a:p>
          <a:p>
            <a:pPr marL="0" marR="0" lvl="0" indent="0" algn="just" rtl="0">
              <a:lnSpc>
                <a:spcPct val="111001"/>
              </a:lnSpc>
              <a:spcBef>
                <a:spcPts val="0"/>
              </a:spcBef>
              <a:spcAft>
                <a:spcPts val="0"/>
              </a:spcAft>
              <a:buClr>
                <a:srgbClr val="000000"/>
              </a:buClr>
              <a:buSzPts val="6999"/>
              <a:buFont typeface="Arial"/>
              <a:buNone/>
            </a:pPr>
            <a:endParaRPr sz="6999" b="0" i="0" u="none" strike="noStrike" cap="none">
              <a:solidFill>
                <a:schemeClr val="dk1"/>
              </a:solidFill>
              <a:latin typeface="Josefin Sans"/>
              <a:ea typeface="Josefin Sans"/>
              <a:cs typeface="Josefin Sans"/>
              <a:sym typeface="Josefin Sans"/>
            </a:endParaRPr>
          </a:p>
        </p:txBody>
      </p:sp>
      <p:pic>
        <p:nvPicPr>
          <p:cNvPr id="590" name="Google Shape;590;g10684d39edc_0_86"/>
          <p:cNvPicPr preferRelativeResize="0"/>
          <p:nvPr/>
        </p:nvPicPr>
        <p:blipFill rotWithShape="1">
          <a:blip r:embed="rId3">
            <a:alphaModFix amt="20000"/>
          </a:blip>
          <a:srcRect/>
          <a:stretch/>
        </p:blipFill>
        <p:spPr>
          <a:xfrm rot="-8698564">
            <a:off x="-2337952" y="-3997326"/>
            <a:ext cx="8685195" cy="9000203"/>
          </a:xfrm>
          <a:prstGeom prst="rect">
            <a:avLst/>
          </a:prstGeom>
          <a:noFill/>
          <a:ln>
            <a:noFill/>
          </a:ln>
        </p:spPr>
      </p:pic>
      <p:sp>
        <p:nvSpPr>
          <p:cNvPr id="591" name="Google Shape;591;g10684d39edc_0_86"/>
          <p:cNvSpPr txBox="1"/>
          <p:nvPr/>
        </p:nvSpPr>
        <p:spPr>
          <a:xfrm>
            <a:off x="17270103" y="9293450"/>
            <a:ext cx="7815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en-US" sz="3100" b="0" i="0" u="none" strike="noStrike" cap="none" dirty="0">
                <a:solidFill>
                  <a:srgbClr val="000000"/>
                </a:solidFill>
                <a:latin typeface="Calibri"/>
                <a:ea typeface="Calibri"/>
                <a:cs typeface="Calibri"/>
                <a:sym typeface="Calibri"/>
              </a:rPr>
              <a:t>35</a:t>
            </a:r>
            <a:endParaRPr sz="3100" b="0" i="0" u="none" strike="noStrike" cap="none" dirty="0">
              <a:solidFill>
                <a:srgbClr val="000000"/>
              </a:solidFill>
              <a:latin typeface="Calibri"/>
              <a:ea typeface="Calibri"/>
              <a:cs typeface="Calibri"/>
              <a:sym typeface="Calibri"/>
            </a:endParaRPr>
          </a:p>
        </p:txBody>
      </p:sp>
      <p:pic>
        <p:nvPicPr>
          <p:cNvPr id="592" name="Google Shape;592;g10684d39edc_0_86"/>
          <p:cNvPicPr preferRelativeResize="0"/>
          <p:nvPr/>
        </p:nvPicPr>
        <p:blipFill rotWithShape="1">
          <a:blip r:embed="rId4">
            <a:alphaModFix/>
          </a:blip>
          <a:srcRect/>
          <a:stretch/>
        </p:blipFill>
        <p:spPr>
          <a:xfrm>
            <a:off x="5939962" y="2353500"/>
            <a:ext cx="5757718" cy="661800"/>
          </a:xfrm>
          <a:prstGeom prst="rect">
            <a:avLst/>
          </a:prstGeom>
          <a:noFill/>
          <a:ln>
            <a:noFill/>
          </a:ln>
        </p:spPr>
      </p:pic>
      <p:sp>
        <p:nvSpPr>
          <p:cNvPr id="593" name="Google Shape;593;g10684d39edc_0_86"/>
          <p:cNvSpPr txBox="1"/>
          <p:nvPr/>
        </p:nvSpPr>
        <p:spPr>
          <a:xfrm>
            <a:off x="1413675" y="3015300"/>
            <a:ext cx="14557199" cy="3002400"/>
          </a:xfrm>
          <a:prstGeom prst="rect">
            <a:avLst/>
          </a:prstGeom>
          <a:noFill/>
          <a:ln>
            <a:noFill/>
          </a:ln>
        </p:spPr>
        <p:txBody>
          <a:bodyPr spcFirstLastPara="1" wrap="square" lIns="0" tIns="0" rIns="0" bIns="0" anchor="t" anchorCtr="0">
            <a:spAutoFit/>
          </a:bodyPr>
          <a:lstStyle/>
          <a:p>
            <a:pPr marL="457200" marR="0" lvl="0" indent="-450850" algn="l" rtl="0">
              <a:lnSpc>
                <a:spcPct val="115000"/>
              </a:lnSpc>
              <a:spcBef>
                <a:spcPts val="0"/>
              </a:spcBef>
              <a:spcAft>
                <a:spcPts val="0"/>
              </a:spcAft>
              <a:buClr>
                <a:srgbClr val="232629"/>
              </a:buClr>
              <a:buSzPts val="3500"/>
              <a:buFont typeface="Josefin Sans"/>
              <a:buChar char="-"/>
            </a:pPr>
            <a:r>
              <a:rPr lang="en-US" sz="3500" b="0" i="0" u="none" strike="noStrike" cap="none">
                <a:solidFill>
                  <a:srgbClr val="232629"/>
                </a:solidFill>
                <a:latin typeface="Josefin Sans"/>
                <a:ea typeface="Josefin Sans"/>
                <a:cs typeface="Josefin Sans"/>
                <a:sym typeface="Josefin Sans"/>
              </a:rPr>
              <a:t>Nếu:</a:t>
            </a:r>
            <a:endParaRPr sz="3500" b="0" i="0" u="none" strike="noStrike" cap="none">
              <a:solidFill>
                <a:srgbClr val="232629"/>
              </a:solidFill>
              <a:latin typeface="Josefin Sans"/>
              <a:ea typeface="Josefin Sans"/>
              <a:cs typeface="Josefin Sans"/>
              <a:sym typeface="Josefin Sans"/>
            </a:endParaRPr>
          </a:p>
          <a:p>
            <a:pPr marL="914400" marR="0" lvl="1" indent="-406400" algn="l" rtl="0">
              <a:lnSpc>
                <a:spcPct val="115000"/>
              </a:lnSpc>
              <a:spcBef>
                <a:spcPts val="0"/>
              </a:spcBef>
              <a:spcAft>
                <a:spcPts val="0"/>
              </a:spcAft>
              <a:buClr>
                <a:schemeClr val="dk1"/>
              </a:buClr>
              <a:buSzPts val="2800"/>
              <a:buFont typeface="Josefin Sans"/>
              <a:buChar char="•"/>
            </a:pPr>
            <a:r>
              <a:rPr lang="en-US" sz="2800" b="0" i="0" u="none" strike="noStrike" cap="none">
                <a:solidFill>
                  <a:srgbClr val="232629"/>
                </a:solidFill>
                <a:latin typeface="Josefin Sans"/>
                <a:ea typeface="Josefin Sans"/>
                <a:cs typeface="Josefin Sans"/>
                <a:sym typeface="Josefin Sans"/>
              </a:rPr>
              <a:t>s</a:t>
            </a:r>
            <a:r>
              <a:rPr lang="en-US" sz="2800" b="0" i="0" u="none" strike="noStrike" cap="none" baseline="-25000">
                <a:solidFill>
                  <a:srgbClr val="232629"/>
                </a:solidFill>
                <a:latin typeface="Josefin Sans"/>
                <a:ea typeface="Josefin Sans"/>
                <a:cs typeface="Josefin Sans"/>
                <a:sym typeface="Josefin Sans"/>
              </a:rPr>
              <a:t>i </a:t>
            </a:r>
            <a:r>
              <a:rPr lang="en-US" sz="2800" b="0" i="0" u="none" strike="noStrike" cap="none">
                <a:solidFill>
                  <a:schemeClr val="dk1"/>
                </a:solidFill>
                <a:latin typeface="Josefin Sans"/>
                <a:ea typeface="Josefin Sans"/>
                <a:cs typeface="Josefin Sans"/>
                <a:sym typeface="Josefin Sans"/>
              </a:rPr>
              <a:t> gần 1 cho biết rằng mẫu ở xa các cụm lân cận. </a:t>
            </a:r>
            <a:endParaRPr sz="2800" b="0" i="0" u="none" strike="noStrike" cap="none">
              <a:solidFill>
                <a:schemeClr val="dk1"/>
              </a:solidFill>
              <a:latin typeface="Josefin Sans"/>
              <a:ea typeface="Josefin Sans"/>
              <a:cs typeface="Josefin Sans"/>
              <a:sym typeface="Josefin Sans"/>
            </a:endParaRPr>
          </a:p>
          <a:p>
            <a:pPr marL="914400" marR="0" lvl="1" indent="-406400" algn="l" rtl="0">
              <a:lnSpc>
                <a:spcPct val="115000"/>
              </a:lnSpc>
              <a:spcBef>
                <a:spcPts val="0"/>
              </a:spcBef>
              <a:spcAft>
                <a:spcPts val="0"/>
              </a:spcAft>
              <a:buClr>
                <a:schemeClr val="dk1"/>
              </a:buClr>
              <a:buSzPts val="2800"/>
              <a:buFont typeface="Josefin Sans"/>
              <a:buChar char="•"/>
            </a:pPr>
            <a:r>
              <a:rPr lang="en-US" sz="2800" b="0" i="0" u="none" strike="noStrike" cap="none">
                <a:solidFill>
                  <a:srgbClr val="232629"/>
                </a:solidFill>
                <a:latin typeface="Josefin Sans"/>
                <a:ea typeface="Josefin Sans"/>
                <a:cs typeface="Josefin Sans"/>
                <a:sym typeface="Josefin Sans"/>
              </a:rPr>
              <a:t>s</a:t>
            </a:r>
            <a:r>
              <a:rPr lang="en-US" sz="2800" b="0" i="0" u="none" strike="noStrike" cap="none" baseline="-25000">
                <a:solidFill>
                  <a:srgbClr val="232629"/>
                </a:solidFill>
                <a:latin typeface="Josefin Sans"/>
                <a:ea typeface="Josefin Sans"/>
                <a:cs typeface="Josefin Sans"/>
                <a:sym typeface="Josefin Sans"/>
              </a:rPr>
              <a:t>i  </a:t>
            </a:r>
            <a:r>
              <a:rPr lang="en-US" sz="2800" b="0" i="0" u="none" strike="noStrike" cap="none">
                <a:solidFill>
                  <a:schemeClr val="dk1"/>
                </a:solidFill>
                <a:latin typeface="Josefin Sans"/>
                <a:ea typeface="Josefin Sans"/>
                <a:cs typeface="Josefin Sans"/>
                <a:sym typeface="Josefin Sans"/>
              </a:rPr>
              <a:t>gần 0 cho biết mẫu nằm trên hoặc rất gần ranh giới quyết định giữa 2 cụm lân cận.</a:t>
            </a:r>
            <a:endParaRPr sz="2800" b="0" i="0" u="none" strike="noStrike" cap="none">
              <a:solidFill>
                <a:schemeClr val="dk1"/>
              </a:solidFill>
              <a:latin typeface="Josefin Sans"/>
              <a:ea typeface="Josefin Sans"/>
              <a:cs typeface="Josefin Sans"/>
              <a:sym typeface="Josefin Sans"/>
            </a:endParaRPr>
          </a:p>
          <a:p>
            <a:pPr marL="914400" marR="0" lvl="1" indent="-406400" algn="l" rtl="0">
              <a:lnSpc>
                <a:spcPct val="115000"/>
              </a:lnSpc>
              <a:spcBef>
                <a:spcPts val="0"/>
              </a:spcBef>
              <a:spcAft>
                <a:spcPts val="0"/>
              </a:spcAft>
              <a:buClr>
                <a:schemeClr val="dk1"/>
              </a:buClr>
              <a:buSzPts val="2800"/>
              <a:buFont typeface="Arial"/>
              <a:buChar char="•"/>
            </a:pPr>
            <a:r>
              <a:rPr lang="en-US" sz="2800" b="0" i="0" u="none" strike="noStrike" cap="none">
                <a:solidFill>
                  <a:schemeClr val="dk1"/>
                </a:solidFill>
                <a:latin typeface="Josefin Sans"/>
                <a:ea typeface="Josefin Sans"/>
                <a:cs typeface="Josefin Sans"/>
                <a:sym typeface="Josefin Sans"/>
              </a:rPr>
              <a:t>Các giá trị âm cho biết những điểm đó </a:t>
            </a:r>
            <a:r>
              <a:rPr lang="en-US" sz="2800" b="1" i="0" u="none" strike="noStrike" cap="none">
                <a:solidFill>
                  <a:schemeClr val="dk1"/>
                </a:solidFill>
                <a:latin typeface="Josefin Sans"/>
                <a:ea typeface="Josefin Sans"/>
                <a:cs typeface="Josefin Sans"/>
                <a:sym typeface="Josefin Sans"/>
              </a:rPr>
              <a:t>có thể</a:t>
            </a:r>
            <a:r>
              <a:rPr lang="en-US" sz="2800" b="0" i="0" u="none" strike="noStrike" cap="none">
                <a:solidFill>
                  <a:schemeClr val="dk1"/>
                </a:solidFill>
                <a:latin typeface="Josefin Sans"/>
                <a:ea typeface="Josefin Sans"/>
                <a:cs typeface="Josefin Sans"/>
                <a:sym typeface="Josefin Sans"/>
              </a:rPr>
              <a:t> đã được gán cho cụm sai. </a:t>
            </a:r>
            <a:endParaRPr sz="2800" b="0" i="0" u="none" strike="noStrike" cap="none">
              <a:solidFill>
                <a:schemeClr val="dk1"/>
              </a:solidFill>
              <a:latin typeface="Josefin Sans"/>
              <a:ea typeface="Josefin Sans"/>
              <a:cs typeface="Josefin Sans"/>
              <a:sym typeface="Josefin Sans"/>
            </a:endParaRPr>
          </a:p>
          <a:p>
            <a:pPr marL="914400" marR="0" lvl="0" indent="0" algn="l" rtl="0">
              <a:lnSpc>
                <a:spcPct val="115000"/>
              </a:lnSpc>
              <a:spcBef>
                <a:spcPts val="0"/>
              </a:spcBef>
              <a:spcAft>
                <a:spcPts val="2300"/>
              </a:spcAft>
              <a:buClr>
                <a:srgbClr val="000000"/>
              </a:buClr>
              <a:buSzPts val="2600"/>
              <a:buFont typeface="Arial"/>
              <a:buNone/>
            </a:pPr>
            <a:endParaRPr sz="2600" b="0" i="0" u="none" strike="noStrike" cap="none">
              <a:solidFill>
                <a:srgbClr val="232629"/>
              </a:solidFill>
              <a:latin typeface="Josefin Sans"/>
              <a:ea typeface="Josefin Sans"/>
              <a:cs typeface="Josefin Sans"/>
              <a:sym typeface="Josefin Sans"/>
            </a:endParaRPr>
          </a:p>
        </p:txBody>
      </p:sp>
      <p:sp>
        <p:nvSpPr>
          <p:cNvPr id="594" name="Google Shape;594;g10684d39edc_0_86"/>
          <p:cNvSpPr txBox="1"/>
          <p:nvPr/>
        </p:nvSpPr>
        <p:spPr>
          <a:xfrm>
            <a:off x="1413675" y="5948525"/>
            <a:ext cx="8298900" cy="507900"/>
          </a:xfrm>
          <a:prstGeom prst="rect">
            <a:avLst/>
          </a:prstGeom>
          <a:noFill/>
          <a:ln>
            <a:noFill/>
          </a:ln>
        </p:spPr>
        <p:txBody>
          <a:bodyPr spcFirstLastPara="1" wrap="square" lIns="0" tIns="0" rIns="0" bIns="0" anchor="t" anchorCtr="0">
            <a:spAutoFit/>
          </a:bodyPr>
          <a:lstStyle/>
          <a:p>
            <a:pPr marL="457200" marR="0" lvl="0" indent="-438086" algn="l" rtl="0">
              <a:lnSpc>
                <a:spcPct val="120033"/>
              </a:lnSpc>
              <a:spcBef>
                <a:spcPts val="0"/>
              </a:spcBef>
              <a:spcAft>
                <a:spcPts val="0"/>
              </a:spcAft>
              <a:buClr>
                <a:schemeClr val="dk1"/>
              </a:buClr>
              <a:buSzPts val="3299"/>
              <a:buFont typeface="Josefin Sans"/>
              <a:buChar char="-"/>
            </a:pPr>
            <a:r>
              <a:rPr lang="en-US" sz="3299" b="0" i="0" u="none" strike="noStrike" cap="none">
                <a:solidFill>
                  <a:schemeClr val="dk1"/>
                </a:solidFill>
                <a:latin typeface="Josefin Sans"/>
                <a:ea typeface="Josefin Sans"/>
                <a:cs typeface="Josefin Sans"/>
                <a:sym typeface="Josefin Sans"/>
              </a:rPr>
              <a:t>Khoảng cách Euclidean: </a:t>
            </a:r>
            <a:endParaRPr sz="1100" b="0" i="0" u="none" strike="noStrike" cap="none">
              <a:solidFill>
                <a:srgbClr val="000000"/>
              </a:solidFill>
              <a:latin typeface="Arial"/>
              <a:ea typeface="Arial"/>
              <a:cs typeface="Arial"/>
              <a:sym typeface="Arial"/>
            </a:endParaRPr>
          </a:p>
        </p:txBody>
      </p:sp>
      <p:pic>
        <p:nvPicPr>
          <p:cNvPr id="595" name="Google Shape;595;g10684d39edc_0_86"/>
          <p:cNvPicPr preferRelativeResize="0"/>
          <p:nvPr/>
        </p:nvPicPr>
        <p:blipFill rotWithShape="1">
          <a:blip r:embed="rId5">
            <a:alphaModFix/>
          </a:blip>
          <a:srcRect/>
          <a:stretch/>
        </p:blipFill>
        <p:spPr>
          <a:xfrm>
            <a:off x="7171375" y="5735325"/>
            <a:ext cx="6627800" cy="3558116"/>
          </a:xfrm>
          <a:prstGeom prst="rect">
            <a:avLst/>
          </a:prstGeom>
          <a:noFill/>
          <a:ln>
            <a:noFill/>
          </a:ln>
        </p:spPr>
      </p:pic>
      <p:sp>
        <p:nvSpPr>
          <p:cNvPr id="596" name="Google Shape;596;g10684d39edc_0_86"/>
          <p:cNvSpPr txBox="1"/>
          <p:nvPr/>
        </p:nvSpPr>
        <p:spPr>
          <a:xfrm>
            <a:off x="3990100" y="9791125"/>
            <a:ext cx="10575900" cy="16923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700"/>
              <a:buFont typeface="Arial"/>
              <a:buNone/>
            </a:pPr>
            <a:r>
              <a:rPr lang="en-US" sz="1700" b="0" i="0" u="sng" strike="noStrike" cap="none">
                <a:solidFill>
                  <a:schemeClr val="hlink"/>
                </a:solidFill>
                <a:latin typeface="Josefin Sans"/>
                <a:ea typeface="Josefin Sans"/>
                <a:cs typeface="Josefin Sans"/>
                <a:sym typeface="Josefin Sans"/>
                <a:hlinkClick r:id="rId6"/>
              </a:rPr>
              <a:t>https://www.tutorialexample.com/calculate-euclidean-distance-in-tensorflow-a-step-guide-tensorflow-tutorial/</a:t>
            </a:r>
            <a:endParaRPr sz="1700" b="0" i="0" u="none" strike="noStrike" cap="none">
              <a:solidFill>
                <a:srgbClr val="232629"/>
              </a:solidFill>
              <a:latin typeface="Josefin Sans"/>
              <a:ea typeface="Josefin Sans"/>
              <a:cs typeface="Josefin Sans"/>
              <a:sym typeface="Josefin Sans"/>
            </a:endParaRPr>
          </a:p>
          <a:p>
            <a:pPr marL="0" marR="0" lvl="0" indent="0" algn="l" rtl="0">
              <a:lnSpc>
                <a:spcPct val="115000"/>
              </a:lnSpc>
              <a:spcBef>
                <a:spcPts val="0"/>
              </a:spcBef>
              <a:spcAft>
                <a:spcPts val="0"/>
              </a:spcAft>
              <a:buClr>
                <a:srgbClr val="000000"/>
              </a:buClr>
              <a:buSzPts val="2800"/>
              <a:buFont typeface="Arial"/>
              <a:buNone/>
            </a:pPr>
            <a:endParaRPr sz="2800" b="0" i="0" u="none" strike="noStrike" cap="none">
              <a:solidFill>
                <a:srgbClr val="232629"/>
              </a:solidFill>
              <a:latin typeface="Josefin Sans"/>
              <a:ea typeface="Josefin Sans"/>
              <a:cs typeface="Josefin Sans"/>
              <a:sym typeface="Josefin Sans"/>
            </a:endParaRPr>
          </a:p>
          <a:p>
            <a:pPr marL="0" marR="0" lvl="0" indent="0" algn="l" rtl="0">
              <a:lnSpc>
                <a:spcPct val="115000"/>
              </a:lnSpc>
              <a:spcBef>
                <a:spcPts val="0"/>
              </a:spcBef>
              <a:spcAft>
                <a:spcPts val="0"/>
              </a:spcAft>
              <a:buClr>
                <a:srgbClr val="000000"/>
              </a:buClr>
              <a:buSzPts val="2800"/>
              <a:buFont typeface="Arial"/>
              <a:buNone/>
            </a:pPr>
            <a:endParaRPr sz="2800" b="0" i="0" u="none" strike="noStrike" cap="none">
              <a:solidFill>
                <a:srgbClr val="232629"/>
              </a:solidFill>
              <a:latin typeface="Josefin Sans"/>
              <a:ea typeface="Josefin Sans"/>
              <a:cs typeface="Josefin Sans"/>
              <a:sym typeface="Josefin Sans"/>
            </a:endParaRPr>
          </a:p>
          <a:p>
            <a:pPr marL="914400" marR="0" lvl="0" indent="0" algn="l" rtl="0">
              <a:lnSpc>
                <a:spcPct val="115000"/>
              </a:lnSpc>
              <a:spcBef>
                <a:spcPts val="0"/>
              </a:spcBef>
              <a:spcAft>
                <a:spcPts val="2300"/>
              </a:spcAft>
              <a:buClr>
                <a:srgbClr val="000000"/>
              </a:buClr>
              <a:buSzPts val="2600"/>
              <a:buFont typeface="Arial"/>
              <a:buNone/>
            </a:pPr>
            <a:endParaRPr sz="2600" b="0" i="0" u="none" strike="noStrike" cap="none">
              <a:solidFill>
                <a:srgbClr val="232629"/>
              </a:solidFill>
              <a:latin typeface="Josefin Sans"/>
              <a:ea typeface="Josefin Sans"/>
              <a:cs typeface="Josefin Sans"/>
              <a:sym typeface="Josefin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3"/>
                                        </p:tgtEl>
                                        <p:attrNameLst>
                                          <p:attrName>style.visibility</p:attrName>
                                        </p:attrNameLst>
                                      </p:cBhvr>
                                      <p:to>
                                        <p:strVal val="visible"/>
                                      </p:to>
                                    </p:set>
                                    <p:animEffect transition="in" filter="fade">
                                      <p:cBhvr>
                                        <p:cTn id="7" dur="500"/>
                                        <p:tgtEl>
                                          <p:spTgt spid="5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4"/>
                                        </p:tgtEl>
                                        <p:attrNameLst>
                                          <p:attrName>style.visibility</p:attrName>
                                        </p:attrNameLst>
                                      </p:cBhvr>
                                      <p:to>
                                        <p:strVal val="visible"/>
                                      </p:to>
                                    </p:set>
                                    <p:animEffect transition="in" filter="fade">
                                      <p:cBhvr>
                                        <p:cTn id="12" dur="500"/>
                                        <p:tgtEl>
                                          <p:spTgt spid="594"/>
                                        </p:tgtEl>
                                      </p:cBhvr>
                                    </p:animEffect>
                                  </p:childTnLst>
                                </p:cTn>
                              </p:par>
                              <p:par>
                                <p:cTn id="13" presetID="10" presetClass="entr" presetSubtype="0" fill="hold" nodeType="withEffect">
                                  <p:stCondLst>
                                    <p:cond delay="0"/>
                                  </p:stCondLst>
                                  <p:childTnLst>
                                    <p:set>
                                      <p:cBhvr>
                                        <p:cTn id="14" dur="1" fill="hold">
                                          <p:stCondLst>
                                            <p:cond delay="0"/>
                                          </p:stCondLst>
                                        </p:cTn>
                                        <p:tgtEl>
                                          <p:spTgt spid="595"/>
                                        </p:tgtEl>
                                        <p:attrNameLst>
                                          <p:attrName>style.visibility</p:attrName>
                                        </p:attrNameLst>
                                      </p:cBhvr>
                                      <p:to>
                                        <p:strVal val="visible"/>
                                      </p:to>
                                    </p:set>
                                    <p:animEffect transition="in" filter="fade">
                                      <p:cBhvr>
                                        <p:cTn id="15" dur="500"/>
                                        <p:tgtEl>
                                          <p:spTgt spid="5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pic>
        <p:nvPicPr>
          <p:cNvPr id="601" name="Google Shape;601;g10684d39edc_0_103"/>
          <p:cNvPicPr preferRelativeResize="0"/>
          <p:nvPr/>
        </p:nvPicPr>
        <p:blipFill rotWithShape="1">
          <a:blip r:embed="rId3">
            <a:alphaModFix amt="20000"/>
          </a:blip>
          <a:srcRect/>
          <a:stretch/>
        </p:blipFill>
        <p:spPr>
          <a:xfrm rot="-2700000">
            <a:off x="15383790" y="-1356315"/>
            <a:ext cx="4603080" cy="4770031"/>
          </a:xfrm>
          <a:prstGeom prst="rect">
            <a:avLst/>
          </a:prstGeom>
          <a:noFill/>
          <a:ln>
            <a:noFill/>
          </a:ln>
        </p:spPr>
      </p:pic>
      <p:pic>
        <p:nvPicPr>
          <p:cNvPr id="602" name="Google Shape;602;g10684d39edc_0_103"/>
          <p:cNvPicPr preferRelativeResize="0"/>
          <p:nvPr/>
        </p:nvPicPr>
        <p:blipFill rotWithShape="1">
          <a:blip r:embed="rId3">
            <a:alphaModFix amt="20000"/>
          </a:blip>
          <a:srcRect/>
          <a:stretch/>
        </p:blipFill>
        <p:spPr>
          <a:xfrm rot="-2887577">
            <a:off x="-1854659" y="5496079"/>
            <a:ext cx="5766720" cy="5975875"/>
          </a:xfrm>
          <a:prstGeom prst="rect">
            <a:avLst/>
          </a:prstGeom>
          <a:noFill/>
          <a:ln>
            <a:noFill/>
          </a:ln>
        </p:spPr>
      </p:pic>
      <p:sp>
        <p:nvSpPr>
          <p:cNvPr id="603" name="Google Shape;603;g10684d39edc_0_103"/>
          <p:cNvSpPr txBox="1"/>
          <p:nvPr/>
        </p:nvSpPr>
        <p:spPr>
          <a:xfrm>
            <a:off x="1367950" y="742225"/>
            <a:ext cx="9482700" cy="1077300"/>
          </a:xfrm>
          <a:prstGeom prst="rect">
            <a:avLst/>
          </a:prstGeom>
          <a:noFill/>
          <a:ln>
            <a:noFill/>
          </a:ln>
        </p:spPr>
        <p:txBody>
          <a:bodyPr spcFirstLastPara="1" wrap="square" lIns="0" tIns="0" rIns="0" bIns="0" anchor="t" anchorCtr="0">
            <a:spAutoFit/>
          </a:bodyPr>
          <a:lstStyle/>
          <a:p>
            <a:pPr marL="0" marR="0" lvl="0" indent="0" algn="just" rtl="0">
              <a:lnSpc>
                <a:spcPct val="111001"/>
              </a:lnSpc>
              <a:spcBef>
                <a:spcPts val="0"/>
              </a:spcBef>
              <a:spcAft>
                <a:spcPts val="0"/>
              </a:spcAft>
              <a:buClr>
                <a:srgbClr val="000000"/>
              </a:buClr>
              <a:buSzPts val="6999"/>
              <a:buFont typeface="Arial"/>
              <a:buNone/>
            </a:pPr>
            <a:r>
              <a:rPr lang="en-US" sz="6999" b="0" i="0" u="none" strike="noStrike" cap="none">
                <a:solidFill>
                  <a:schemeClr val="dk1"/>
                </a:solidFill>
                <a:latin typeface="Josefin Sans"/>
                <a:ea typeface="Josefin Sans"/>
                <a:cs typeface="Josefin Sans"/>
                <a:sym typeface="Josefin Sans"/>
              </a:rPr>
              <a:t>Hệ số Silhouette</a:t>
            </a:r>
            <a:r>
              <a:rPr lang="en-US" sz="4150" b="0" i="0" u="none" strike="noStrike" cap="none">
                <a:solidFill>
                  <a:schemeClr val="dk1"/>
                </a:solidFill>
                <a:latin typeface="Georgia"/>
                <a:ea typeface="Georgia"/>
                <a:cs typeface="Georgia"/>
                <a:sym typeface="Georgia"/>
              </a:rPr>
              <a:t> </a:t>
            </a:r>
            <a:endParaRPr sz="6999" b="0" i="0" u="none" strike="noStrike" cap="none">
              <a:solidFill>
                <a:schemeClr val="dk1"/>
              </a:solidFill>
              <a:latin typeface="Josefin Sans"/>
              <a:ea typeface="Josefin Sans"/>
              <a:cs typeface="Josefin Sans"/>
              <a:sym typeface="Josefin Sans"/>
            </a:endParaRPr>
          </a:p>
        </p:txBody>
      </p:sp>
      <p:pic>
        <p:nvPicPr>
          <p:cNvPr id="604" name="Google Shape;604;g10684d39edc_0_103"/>
          <p:cNvPicPr preferRelativeResize="0"/>
          <p:nvPr/>
        </p:nvPicPr>
        <p:blipFill rotWithShape="1">
          <a:blip r:embed="rId3">
            <a:alphaModFix amt="20000"/>
          </a:blip>
          <a:srcRect/>
          <a:stretch/>
        </p:blipFill>
        <p:spPr>
          <a:xfrm rot="-8698564">
            <a:off x="-2337952" y="-3997326"/>
            <a:ext cx="8685195" cy="9000203"/>
          </a:xfrm>
          <a:prstGeom prst="rect">
            <a:avLst/>
          </a:prstGeom>
          <a:noFill/>
          <a:ln>
            <a:noFill/>
          </a:ln>
        </p:spPr>
      </p:pic>
      <p:sp>
        <p:nvSpPr>
          <p:cNvPr id="605" name="Google Shape;605;g10684d39edc_0_103"/>
          <p:cNvSpPr txBox="1"/>
          <p:nvPr/>
        </p:nvSpPr>
        <p:spPr>
          <a:xfrm>
            <a:off x="17270103" y="9293450"/>
            <a:ext cx="7815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en-US" sz="3100" b="0" i="0" u="none" strike="noStrike" cap="none" dirty="0">
                <a:solidFill>
                  <a:srgbClr val="000000"/>
                </a:solidFill>
                <a:latin typeface="Calibri"/>
                <a:ea typeface="Calibri"/>
                <a:cs typeface="Calibri"/>
                <a:sym typeface="Calibri"/>
              </a:rPr>
              <a:t>36</a:t>
            </a:r>
            <a:endParaRPr sz="3100" b="0" i="0" u="none" strike="noStrike" cap="none" dirty="0">
              <a:solidFill>
                <a:srgbClr val="000000"/>
              </a:solidFill>
              <a:latin typeface="Calibri"/>
              <a:ea typeface="Calibri"/>
              <a:cs typeface="Calibri"/>
              <a:sym typeface="Calibri"/>
            </a:endParaRPr>
          </a:p>
        </p:txBody>
      </p:sp>
      <p:sp>
        <p:nvSpPr>
          <p:cNvPr id="606" name="Google Shape;606;g10684d39edc_0_103"/>
          <p:cNvSpPr txBox="1"/>
          <p:nvPr/>
        </p:nvSpPr>
        <p:spPr>
          <a:xfrm>
            <a:off x="3990100" y="9791125"/>
            <a:ext cx="10575900" cy="19932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700"/>
              <a:buFont typeface="Arial"/>
              <a:buNone/>
            </a:pPr>
            <a:r>
              <a:rPr lang="en-US" sz="1700" b="0" i="0" u="sng" strike="noStrike" cap="none">
                <a:solidFill>
                  <a:schemeClr val="hlink"/>
                </a:solidFill>
                <a:latin typeface="Josefin Sans"/>
                <a:ea typeface="Josefin Sans"/>
                <a:cs typeface="Josefin Sans"/>
                <a:sym typeface="Josefin Sans"/>
                <a:hlinkClick r:id="rId4"/>
              </a:rPr>
              <a:t>https://www.wiley.com/en-us/Data+Mining+and+Predictive+Analytics%2C+2nd+Edition-p-9781118116197</a:t>
            </a:r>
            <a:endParaRPr sz="1700" b="0" i="0" u="none" strike="noStrike" cap="none">
              <a:solidFill>
                <a:srgbClr val="232629"/>
              </a:solidFill>
              <a:latin typeface="Josefin Sans"/>
              <a:ea typeface="Josefin Sans"/>
              <a:cs typeface="Josefin Sans"/>
              <a:sym typeface="Josefin Sans"/>
            </a:endParaRPr>
          </a:p>
          <a:p>
            <a:pPr marL="0" marR="0" lvl="0" indent="0" algn="l" rtl="0">
              <a:lnSpc>
                <a:spcPct val="115000"/>
              </a:lnSpc>
              <a:spcBef>
                <a:spcPts val="0"/>
              </a:spcBef>
              <a:spcAft>
                <a:spcPts val="0"/>
              </a:spcAft>
              <a:buClr>
                <a:srgbClr val="000000"/>
              </a:buClr>
              <a:buSzPts val="1700"/>
              <a:buFont typeface="Arial"/>
              <a:buNone/>
            </a:pPr>
            <a:endParaRPr sz="1700" b="0" i="0" u="none" strike="noStrike" cap="none">
              <a:solidFill>
                <a:srgbClr val="232629"/>
              </a:solidFill>
              <a:latin typeface="Josefin Sans"/>
              <a:ea typeface="Josefin Sans"/>
              <a:cs typeface="Josefin Sans"/>
              <a:sym typeface="Josefin Sans"/>
            </a:endParaRPr>
          </a:p>
          <a:p>
            <a:pPr marL="0" marR="0" lvl="0" indent="0" algn="l" rtl="0">
              <a:lnSpc>
                <a:spcPct val="115000"/>
              </a:lnSpc>
              <a:spcBef>
                <a:spcPts val="0"/>
              </a:spcBef>
              <a:spcAft>
                <a:spcPts val="0"/>
              </a:spcAft>
              <a:buClr>
                <a:srgbClr val="000000"/>
              </a:buClr>
              <a:buSzPts val="2800"/>
              <a:buFont typeface="Arial"/>
              <a:buNone/>
            </a:pPr>
            <a:endParaRPr sz="2800" b="0" i="0" u="none" strike="noStrike" cap="none">
              <a:solidFill>
                <a:srgbClr val="232629"/>
              </a:solidFill>
              <a:latin typeface="Josefin Sans"/>
              <a:ea typeface="Josefin Sans"/>
              <a:cs typeface="Josefin Sans"/>
              <a:sym typeface="Josefin Sans"/>
            </a:endParaRPr>
          </a:p>
          <a:p>
            <a:pPr marL="0" marR="0" lvl="0" indent="0" algn="l" rtl="0">
              <a:lnSpc>
                <a:spcPct val="115000"/>
              </a:lnSpc>
              <a:spcBef>
                <a:spcPts val="0"/>
              </a:spcBef>
              <a:spcAft>
                <a:spcPts val="0"/>
              </a:spcAft>
              <a:buClr>
                <a:srgbClr val="000000"/>
              </a:buClr>
              <a:buSzPts val="2800"/>
              <a:buFont typeface="Arial"/>
              <a:buNone/>
            </a:pPr>
            <a:endParaRPr sz="2800" b="0" i="0" u="none" strike="noStrike" cap="none">
              <a:solidFill>
                <a:srgbClr val="232629"/>
              </a:solidFill>
              <a:latin typeface="Josefin Sans"/>
              <a:ea typeface="Josefin Sans"/>
              <a:cs typeface="Josefin Sans"/>
              <a:sym typeface="Josefin Sans"/>
            </a:endParaRPr>
          </a:p>
          <a:p>
            <a:pPr marL="914400" marR="0" lvl="0" indent="0" algn="l" rtl="0">
              <a:lnSpc>
                <a:spcPct val="115000"/>
              </a:lnSpc>
              <a:spcBef>
                <a:spcPts val="0"/>
              </a:spcBef>
              <a:spcAft>
                <a:spcPts val="2300"/>
              </a:spcAft>
              <a:buClr>
                <a:srgbClr val="000000"/>
              </a:buClr>
              <a:buSzPts val="2600"/>
              <a:buFont typeface="Arial"/>
              <a:buNone/>
            </a:pPr>
            <a:endParaRPr sz="2600" b="0" i="0" u="none" strike="noStrike" cap="none">
              <a:solidFill>
                <a:srgbClr val="232629"/>
              </a:solidFill>
              <a:latin typeface="Josefin Sans"/>
              <a:ea typeface="Josefin Sans"/>
              <a:cs typeface="Josefin Sans"/>
              <a:sym typeface="Josefin Sans"/>
            </a:endParaRPr>
          </a:p>
        </p:txBody>
      </p:sp>
      <p:sp>
        <p:nvSpPr>
          <p:cNvPr id="607" name="Google Shape;607;g10684d39edc_0_103"/>
          <p:cNvSpPr txBox="1"/>
          <p:nvPr/>
        </p:nvSpPr>
        <p:spPr>
          <a:xfrm>
            <a:off x="2061100" y="2542525"/>
            <a:ext cx="13909800" cy="546300"/>
          </a:xfrm>
          <a:prstGeom prst="rect">
            <a:avLst/>
          </a:prstGeom>
          <a:noFill/>
          <a:ln>
            <a:noFill/>
          </a:ln>
        </p:spPr>
        <p:txBody>
          <a:bodyPr spcFirstLastPara="1" wrap="square" lIns="0" tIns="0" rIns="0" bIns="0" anchor="t" anchorCtr="0">
            <a:spAutoFit/>
          </a:bodyPr>
          <a:lstStyle/>
          <a:p>
            <a:pPr marL="457200" marR="0" lvl="0" indent="-454025" algn="l" rtl="0">
              <a:lnSpc>
                <a:spcPct val="115000"/>
              </a:lnSpc>
              <a:spcBef>
                <a:spcPts val="0"/>
              </a:spcBef>
              <a:spcAft>
                <a:spcPts val="0"/>
              </a:spcAft>
              <a:buClr>
                <a:schemeClr val="dk1"/>
              </a:buClr>
              <a:buSzPts val="3550"/>
              <a:buFont typeface="Josefin Sans"/>
              <a:buChar char="-"/>
            </a:pPr>
            <a:r>
              <a:rPr lang="en-US" sz="3550" b="0" i="0" u="none" strike="noStrike" cap="none">
                <a:solidFill>
                  <a:schemeClr val="dk1"/>
                </a:solidFill>
                <a:latin typeface="Josefin Sans"/>
                <a:ea typeface="Josefin Sans"/>
                <a:cs typeface="Josefin Sans"/>
                <a:sym typeface="Josefin Sans"/>
              </a:rPr>
              <a:t>Silhouette Score bằng giá trị trung bình của tất cả </a:t>
            </a:r>
            <a:r>
              <a:rPr lang="en-US" sz="3550" b="1" i="0" u="none" strike="noStrike" cap="none">
                <a:solidFill>
                  <a:srgbClr val="232629"/>
                </a:solidFill>
                <a:latin typeface="Josefin Sans"/>
                <a:ea typeface="Josefin Sans"/>
                <a:cs typeface="Josefin Sans"/>
                <a:sym typeface="Josefin Sans"/>
              </a:rPr>
              <a:t>s</a:t>
            </a:r>
            <a:r>
              <a:rPr lang="en-US" sz="3550" b="1" i="0" u="none" strike="noStrike" cap="none" baseline="-25000">
                <a:solidFill>
                  <a:srgbClr val="232629"/>
                </a:solidFill>
                <a:latin typeface="Josefin Sans"/>
                <a:ea typeface="Josefin Sans"/>
                <a:cs typeface="Josefin Sans"/>
                <a:sym typeface="Josefin Sans"/>
              </a:rPr>
              <a:t>i</a:t>
            </a:r>
            <a:r>
              <a:rPr lang="en-US" sz="3550" b="0" i="0" u="none" strike="noStrike" cap="none">
                <a:solidFill>
                  <a:schemeClr val="dk1"/>
                </a:solidFill>
                <a:latin typeface="Josefin Sans"/>
                <a:ea typeface="Josefin Sans"/>
                <a:cs typeface="Josefin Sans"/>
                <a:sym typeface="Josefin Sans"/>
              </a:rPr>
              <a:t> tính được.</a:t>
            </a:r>
            <a:endParaRPr sz="3550" b="0" i="0" u="none" strike="noStrike" cap="none">
              <a:solidFill>
                <a:srgbClr val="000000"/>
              </a:solidFill>
              <a:latin typeface="Josefin Sans"/>
              <a:ea typeface="Josefin Sans"/>
              <a:cs typeface="Josefin Sans"/>
              <a:sym typeface="Josefin Sans"/>
            </a:endParaRPr>
          </a:p>
        </p:txBody>
      </p:sp>
      <p:sp>
        <p:nvSpPr>
          <p:cNvPr id="608" name="Google Shape;608;g10684d39edc_0_103"/>
          <p:cNvSpPr txBox="1"/>
          <p:nvPr/>
        </p:nvSpPr>
        <p:spPr>
          <a:xfrm>
            <a:off x="2061100" y="3280900"/>
            <a:ext cx="15209099" cy="5130000"/>
          </a:xfrm>
          <a:prstGeom prst="rect">
            <a:avLst/>
          </a:prstGeom>
          <a:noFill/>
          <a:ln>
            <a:noFill/>
          </a:ln>
        </p:spPr>
        <p:txBody>
          <a:bodyPr spcFirstLastPara="1" wrap="square" lIns="91425" tIns="91425" rIns="91425" bIns="91425" anchor="t" anchorCtr="0">
            <a:spAutoFit/>
          </a:bodyPr>
          <a:lstStyle/>
          <a:p>
            <a:pPr marL="457200" marR="0" lvl="0" indent="-454025" algn="l" rtl="0">
              <a:lnSpc>
                <a:spcPct val="115000"/>
              </a:lnSpc>
              <a:spcBef>
                <a:spcPts val="0"/>
              </a:spcBef>
              <a:spcAft>
                <a:spcPts val="0"/>
              </a:spcAft>
              <a:buClr>
                <a:schemeClr val="dk1"/>
              </a:buClr>
              <a:buSzPts val="3550"/>
              <a:buFont typeface="Josefin Sans"/>
              <a:buChar char="-"/>
            </a:pPr>
            <a:r>
              <a:rPr lang="en-US" sz="3550" b="0" i="0" u="none" strike="noStrike" cap="none">
                <a:solidFill>
                  <a:schemeClr val="dk1"/>
                </a:solidFill>
                <a:latin typeface="Josefin Sans"/>
                <a:ea typeface="Josefin Sans"/>
                <a:cs typeface="Josefin Sans"/>
                <a:sym typeface="Josefin Sans"/>
              </a:rPr>
              <a:t>Theo kinh nghiệm của tác giả trong tài liệu “Data mining and Predictive analytics” của nhà xuất bản Wiley:</a:t>
            </a:r>
            <a:endParaRPr sz="3550" b="0" i="0" u="none" strike="noStrike" cap="none">
              <a:solidFill>
                <a:schemeClr val="dk1"/>
              </a:solidFill>
              <a:latin typeface="Josefin Sans"/>
              <a:ea typeface="Josefin Sans"/>
              <a:cs typeface="Josefin Sans"/>
              <a:sym typeface="Josefin Sans"/>
            </a:endParaRPr>
          </a:p>
          <a:p>
            <a:pPr marL="914400" marR="0" lvl="0" indent="-454025" algn="l" rtl="0">
              <a:lnSpc>
                <a:spcPct val="115000"/>
              </a:lnSpc>
              <a:spcBef>
                <a:spcPts val="0"/>
              </a:spcBef>
              <a:spcAft>
                <a:spcPts val="0"/>
              </a:spcAft>
              <a:buClr>
                <a:schemeClr val="dk1"/>
              </a:buClr>
              <a:buSzPts val="3550"/>
              <a:buFont typeface="Josefin Sans"/>
              <a:buChar char="+"/>
            </a:pPr>
            <a:r>
              <a:rPr lang="en-US" sz="3550" b="0" i="0" u="none" strike="noStrike" cap="none">
                <a:solidFill>
                  <a:schemeClr val="dk1"/>
                </a:solidFill>
                <a:latin typeface="Josefin Sans"/>
                <a:ea typeface="Josefin Sans"/>
                <a:cs typeface="Josefin Sans"/>
                <a:sym typeface="Josefin Sans"/>
              </a:rPr>
              <a:t>Silhouette Score từ 0.5 trở lên là bằng chứng cho thấy có thể kết quả phân cụm sát với thực tế.</a:t>
            </a:r>
            <a:endParaRPr sz="3550" b="0" i="0" u="none" strike="noStrike" cap="none">
              <a:solidFill>
                <a:schemeClr val="dk1"/>
              </a:solidFill>
              <a:latin typeface="Josefin Sans"/>
              <a:ea typeface="Josefin Sans"/>
              <a:cs typeface="Josefin Sans"/>
              <a:sym typeface="Josefin Sans"/>
            </a:endParaRPr>
          </a:p>
          <a:p>
            <a:pPr marL="914400" marR="0" lvl="0" indent="-454025" algn="l" rtl="0">
              <a:lnSpc>
                <a:spcPct val="115000"/>
              </a:lnSpc>
              <a:spcBef>
                <a:spcPts val="0"/>
              </a:spcBef>
              <a:spcAft>
                <a:spcPts val="0"/>
              </a:spcAft>
              <a:buClr>
                <a:schemeClr val="dk1"/>
              </a:buClr>
              <a:buSzPts val="3550"/>
              <a:buFont typeface="Josefin Sans"/>
              <a:buChar char="+"/>
            </a:pPr>
            <a:r>
              <a:rPr lang="en-US" sz="3550" b="0" i="0" u="none" strike="noStrike" cap="none">
                <a:solidFill>
                  <a:schemeClr val="dk1"/>
                </a:solidFill>
                <a:latin typeface="Josefin Sans"/>
                <a:ea typeface="Josefin Sans"/>
                <a:cs typeface="Josefin Sans"/>
                <a:sym typeface="Josefin Sans"/>
              </a:rPr>
              <a:t>Silhouette Score từ 0.25 đến 0.5 thì cần thêm kiến thức chuyên môn, kinh nghiệm để đánh giá thêm khả năng cluster có trong thực tế.</a:t>
            </a:r>
            <a:endParaRPr sz="3550" b="0" i="0" u="none" strike="noStrike" cap="none">
              <a:solidFill>
                <a:schemeClr val="dk1"/>
              </a:solidFill>
              <a:latin typeface="Josefin Sans"/>
              <a:ea typeface="Josefin Sans"/>
              <a:cs typeface="Josefin Sans"/>
              <a:sym typeface="Josefin Sans"/>
            </a:endParaRPr>
          </a:p>
          <a:p>
            <a:pPr marL="914400" marR="0" lvl="0" indent="-454025" algn="l" rtl="0">
              <a:lnSpc>
                <a:spcPct val="115000"/>
              </a:lnSpc>
              <a:spcBef>
                <a:spcPts val="0"/>
              </a:spcBef>
              <a:spcAft>
                <a:spcPts val="0"/>
              </a:spcAft>
              <a:buClr>
                <a:schemeClr val="dk1"/>
              </a:buClr>
              <a:buSzPts val="3550"/>
              <a:buFont typeface="Josefin Sans"/>
              <a:buChar char="+"/>
            </a:pPr>
            <a:r>
              <a:rPr lang="en-US" sz="3550" b="0" i="0" u="none" strike="noStrike" cap="none">
                <a:solidFill>
                  <a:schemeClr val="dk1"/>
                </a:solidFill>
                <a:latin typeface="Josefin Sans"/>
                <a:ea typeface="Josefin Sans"/>
                <a:cs typeface="Josefin Sans"/>
                <a:sym typeface="Josefin Sans"/>
              </a:rPr>
              <a:t>Silhouette Score dưới 0.25, thì không nên tin tưởng cluster, và cần đi tìm nhiều bằng chứng khác.</a:t>
            </a:r>
            <a:endParaRPr sz="3550" b="0" i="0" u="none" strike="noStrike" cap="none">
              <a:solidFill>
                <a:schemeClr val="dk1"/>
              </a:solidFill>
              <a:latin typeface="Josefin Sans"/>
              <a:ea typeface="Josefin Sans"/>
              <a:cs typeface="Josefin Sans"/>
              <a:sym typeface="Josefin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7"/>
                                        </p:tgtEl>
                                        <p:attrNameLst>
                                          <p:attrName>style.visibility</p:attrName>
                                        </p:attrNameLst>
                                      </p:cBhvr>
                                      <p:to>
                                        <p:strVal val="visible"/>
                                      </p:to>
                                    </p:set>
                                    <p:animEffect transition="in" filter="fade">
                                      <p:cBhvr>
                                        <p:cTn id="7" dur="500"/>
                                        <p:tgtEl>
                                          <p:spTgt spid="6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8"/>
                                        </p:tgtEl>
                                        <p:attrNameLst>
                                          <p:attrName>style.visibility</p:attrName>
                                        </p:attrNameLst>
                                      </p:cBhvr>
                                      <p:to>
                                        <p:strVal val="visible"/>
                                      </p:to>
                                    </p:set>
                                    <p:animEffect transition="in" filter="fade">
                                      <p:cBhvr>
                                        <p:cTn id="12" dur="500"/>
                                        <p:tgtEl>
                                          <p:spTgt spid="6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pic>
        <p:nvPicPr>
          <p:cNvPr id="613" name="Google Shape;613;g10684d39edc_0_120"/>
          <p:cNvPicPr preferRelativeResize="0"/>
          <p:nvPr/>
        </p:nvPicPr>
        <p:blipFill rotWithShape="1">
          <a:blip r:embed="rId3">
            <a:alphaModFix amt="20000"/>
          </a:blip>
          <a:srcRect/>
          <a:stretch/>
        </p:blipFill>
        <p:spPr>
          <a:xfrm rot="-3261929">
            <a:off x="9529096" y="-3897920"/>
            <a:ext cx="12406564" cy="12856543"/>
          </a:xfrm>
          <a:prstGeom prst="rect">
            <a:avLst/>
          </a:prstGeom>
          <a:noFill/>
          <a:ln>
            <a:noFill/>
          </a:ln>
        </p:spPr>
      </p:pic>
      <p:pic>
        <p:nvPicPr>
          <p:cNvPr id="614" name="Google Shape;614;g10684d39edc_0_120"/>
          <p:cNvPicPr preferRelativeResize="0"/>
          <p:nvPr/>
        </p:nvPicPr>
        <p:blipFill rotWithShape="1">
          <a:blip r:embed="rId3">
            <a:alphaModFix amt="20000"/>
          </a:blip>
          <a:srcRect/>
          <a:stretch/>
        </p:blipFill>
        <p:spPr>
          <a:xfrm rot="6512446">
            <a:off x="-1823441" y="3857321"/>
            <a:ext cx="10179983" cy="10549205"/>
          </a:xfrm>
          <a:prstGeom prst="rect">
            <a:avLst/>
          </a:prstGeom>
          <a:noFill/>
          <a:ln>
            <a:noFill/>
          </a:ln>
        </p:spPr>
      </p:pic>
      <p:sp>
        <p:nvSpPr>
          <p:cNvPr id="615" name="Google Shape;615;g10684d39edc_0_120"/>
          <p:cNvSpPr txBox="1"/>
          <p:nvPr/>
        </p:nvSpPr>
        <p:spPr>
          <a:xfrm>
            <a:off x="1285675" y="4651335"/>
            <a:ext cx="15716701" cy="769441"/>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n-US" sz="5000" b="1" i="0" u="none" strike="noStrike" cap="none">
                <a:solidFill>
                  <a:srgbClr val="000000"/>
                </a:solidFill>
                <a:latin typeface="Josefin Sans"/>
                <a:ea typeface="Josefin Sans"/>
                <a:cs typeface="Josefin Sans"/>
                <a:sym typeface="Josefin Sans"/>
              </a:rPr>
              <a:t>CẢM ƠN THẦY VÀ </a:t>
            </a:r>
            <a:r>
              <a:rPr lang="en-US" sz="5000" b="1" i="0" u="none" strike="noStrike" cap="none">
                <a:solidFill>
                  <a:srgbClr val="000000"/>
                </a:solidFill>
                <a:latin typeface="Fira Sans"/>
                <a:ea typeface="Fira Sans"/>
                <a:cs typeface="Fira Sans"/>
                <a:sym typeface="Fira Sans"/>
              </a:rPr>
              <a:t>CÁC</a:t>
            </a:r>
            <a:r>
              <a:rPr lang="en-US" sz="5000" b="1" i="0" u="none" strike="noStrike" cap="none">
                <a:solidFill>
                  <a:srgbClr val="000000"/>
                </a:solidFill>
                <a:latin typeface="Josefin Sans"/>
                <a:ea typeface="Josefin Sans"/>
                <a:cs typeface="Josefin Sans"/>
                <a:sym typeface="Josefin Sans"/>
              </a:rPr>
              <a:t> BẠN ĐÃ LẮNG NGHE !</a:t>
            </a:r>
            <a:endParaRPr sz="50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pic>
        <p:nvPicPr>
          <p:cNvPr id="620" name="Google Shape;620;g10684d39edc_0_127"/>
          <p:cNvPicPr preferRelativeResize="0"/>
          <p:nvPr/>
        </p:nvPicPr>
        <p:blipFill rotWithShape="1">
          <a:blip r:embed="rId3">
            <a:alphaModFix amt="20000"/>
          </a:blip>
          <a:srcRect/>
          <a:stretch/>
        </p:blipFill>
        <p:spPr>
          <a:xfrm rot="-3261929">
            <a:off x="9529096" y="-3897920"/>
            <a:ext cx="12406564" cy="12856543"/>
          </a:xfrm>
          <a:prstGeom prst="rect">
            <a:avLst/>
          </a:prstGeom>
          <a:noFill/>
          <a:ln>
            <a:noFill/>
          </a:ln>
        </p:spPr>
      </p:pic>
      <p:sp>
        <p:nvSpPr>
          <p:cNvPr id="621" name="Google Shape;621;g10684d39edc_0_127"/>
          <p:cNvSpPr txBox="1"/>
          <p:nvPr/>
        </p:nvSpPr>
        <p:spPr>
          <a:xfrm>
            <a:off x="1285675" y="4651335"/>
            <a:ext cx="15716701" cy="769441"/>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n-US" sz="5000" b="1" i="0" u="none" strike="noStrike" cap="none">
                <a:solidFill>
                  <a:srgbClr val="000000"/>
                </a:solidFill>
                <a:latin typeface="Fira Sans"/>
                <a:ea typeface="Fira Sans"/>
                <a:cs typeface="Fira Sans"/>
                <a:sym typeface="Fira Sans"/>
              </a:rPr>
              <a:t>DEMO</a:t>
            </a:r>
            <a:endParaRPr sz="5000" b="0" i="0" u="none" strike="noStrike" cap="none">
              <a:solidFill>
                <a:srgbClr val="000000"/>
              </a:solidFill>
              <a:latin typeface="Fira Sans"/>
              <a:ea typeface="Fira Sans"/>
              <a:cs typeface="Fira Sans"/>
              <a:sym typeface="Fira Sans"/>
            </a:endParaRPr>
          </a:p>
        </p:txBody>
      </p:sp>
      <p:pic>
        <p:nvPicPr>
          <p:cNvPr id="622" name="Google Shape;622;g10684d39edc_0_127"/>
          <p:cNvPicPr preferRelativeResize="0"/>
          <p:nvPr/>
        </p:nvPicPr>
        <p:blipFill rotWithShape="1">
          <a:blip r:embed="rId3">
            <a:alphaModFix amt="20000"/>
          </a:blip>
          <a:srcRect/>
          <a:stretch/>
        </p:blipFill>
        <p:spPr>
          <a:xfrm rot="6512446">
            <a:off x="-1823441" y="3857321"/>
            <a:ext cx="10179983" cy="1054920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gcfceff06a5_0_0"/>
          <p:cNvPicPr preferRelativeResize="0"/>
          <p:nvPr/>
        </p:nvPicPr>
        <p:blipFill rotWithShape="1">
          <a:blip r:embed="rId3">
            <a:alphaModFix/>
          </a:blip>
          <a:srcRect/>
          <a:stretch/>
        </p:blipFill>
        <p:spPr>
          <a:xfrm rot="-5400000">
            <a:off x="14103513" y="-899108"/>
            <a:ext cx="5136684" cy="4819144"/>
          </a:xfrm>
          <a:prstGeom prst="rect">
            <a:avLst/>
          </a:prstGeom>
          <a:noFill/>
          <a:ln>
            <a:noFill/>
          </a:ln>
        </p:spPr>
      </p:pic>
      <p:sp>
        <p:nvSpPr>
          <p:cNvPr id="162" name="Google Shape;162;gcfceff06a5_0_0"/>
          <p:cNvSpPr/>
          <p:nvPr/>
        </p:nvSpPr>
        <p:spPr>
          <a:xfrm>
            <a:off x="-30171" y="0"/>
            <a:ext cx="1749300" cy="10440000"/>
          </a:xfrm>
          <a:prstGeom prst="rect">
            <a:avLst/>
          </a:prstGeom>
          <a:solidFill>
            <a:srgbClr val="C3EB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gcfceff06a5_0_0"/>
          <p:cNvSpPr/>
          <p:nvPr/>
        </p:nvSpPr>
        <p:spPr>
          <a:xfrm>
            <a:off x="1680499" y="1028700"/>
            <a:ext cx="77400" cy="9533100"/>
          </a:xfrm>
          <a:prstGeom prst="rect">
            <a:avLst/>
          </a:prstGeom>
          <a:solidFill>
            <a:srgbClr val="2E41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gcfceff06a5_0_0"/>
          <p:cNvSpPr/>
          <p:nvPr/>
        </p:nvSpPr>
        <p:spPr>
          <a:xfrm>
            <a:off x="1600703" y="1028700"/>
            <a:ext cx="237062" cy="238125"/>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E41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gcfceff06a5_0_0"/>
          <p:cNvSpPr/>
          <p:nvPr/>
        </p:nvSpPr>
        <p:spPr>
          <a:xfrm>
            <a:off x="1600703" y="4114438"/>
            <a:ext cx="237062" cy="238125"/>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E41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gcfceff06a5_0_0"/>
          <p:cNvSpPr/>
          <p:nvPr/>
        </p:nvSpPr>
        <p:spPr>
          <a:xfrm>
            <a:off x="1600703" y="7200176"/>
            <a:ext cx="237062" cy="238125"/>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E41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gcfceff06a5_0_0"/>
          <p:cNvSpPr txBox="1"/>
          <p:nvPr/>
        </p:nvSpPr>
        <p:spPr>
          <a:xfrm>
            <a:off x="8125438" y="7438301"/>
            <a:ext cx="7378500" cy="2435700"/>
          </a:xfrm>
          <a:prstGeom prst="rect">
            <a:avLst/>
          </a:prstGeom>
          <a:noFill/>
          <a:ln>
            <a:noFill/>
          </a:ln>
        </p:spPr>
        <p:txBody>
          <a:bodyPr spcFirstLastPara="1" wrap="square" lIns="0" tIns="0" rIns="0" bIns="0" anchor="t" anchorCtr="0">
            <a:spAutoFit/>
          </a:bodyPr>
          <a:lstStyle/>
          <a:p>
            <a:pPr marL="0" marR="0" lvl="0" indent="0" algn="r" rtl="0">
              <a:lnSpc>
                <a:spcPct val="111000"/>
              </a:lnSpc>
              <a:spcBef>
                <a:spcPts val="0"/>
              </a:spcBef>
              <a:spcAft>
                <a:spcPts val="0"/>
              </a:spcAft>
              <a:buClr>
                <a:srgbClr val="000000"/>
              </a:buClr>
              <a:buSzPts val="7500"/>
              <a:buFont typeface="Arial"/>
              <a:buNone/>
            </a:pPr>
            <a:r>
              <a:rPr lang="en-US" sz="7500" b="1" i="0" u="none" strike="noStrike" cap="none">
                <a:solidFill>
                  <a:schemeClr val="dk1"/>
                </a:solidFill>
                <a:latin typeface="Josefin Sans"/>
                <a:ea typeface="Josefin Sans"/>
                <a:cs typeface="Josefin Sans"/>
                <a:sym typeface="Josefin Sans"/>
              </a:rPr>
              <a:t>Hệ thống </a:t>
            </a:r>
            <a:endParaRPr sz="7500" b="1" i="0" u="none" strike="noStrike" cap="none">
              <a:solidFill>
                <a:schemeClr val="dk1"/>
              </a:solidFill>
              <a:latin typeface="Josefin Sans"/>
              <a:ea typeface="Josefin Sans"/>
              <a:cs typeface="Josefin Sans"/>
              <a:sym typeface="Josefin Sans"/>
            </a:endParaRPr>
          </a:p>
          <a:p>
            <a:pPr marL="0" marR="0" lvl="0" indent="0" algn="r" rtl="0">
              <a:lnSpc>
                <a:spcPct val="111000"/>
              </a:lnSpc>
              <a:spcBef>
                <a:spcPts val="0"/>
              </a:spcBef>
              <a:spcAft>
                <a:spcPts val="0"/>
              </a:spcAft>
              <a:buClr>
                <a:srgbClr val="000000"/>
              </a:buClr>
              <a:buSzPts val="7500"/>
              <a:buFont typeface="Arial"/>
              <a:buNone/>
            </a:pPr>
            <a:r>
              <a:rPr lang="en-US" sz="7500" b="1" i="0" u="none" strike="noStrike" cap="none">
                <a:solidFill>
                  <a:schemeClr val="dk1"/>
                </a:solidFill>
                <a:latin typeface="Josefin Sans"/>
                <a:ea typeface="Josefin Sans"/>
                <a:cs typeface="Josefin Sans"/>
                <a:sym typeface="Josefin Sans"/>
              </a:rPr>
              <a:t>xử lý ảnh</a:t>
            </a:r>
            <a:endParaRPr sz="1400" b="0" i="0" u="none" strike="noStrike" cap="none">
              <a:solidFill>
                <a:srgbClr val="000000"/>
              </a:solidFill>
              <a:latin typeface="Arial"/>
              <a:ea typeface="Arial"/>
              <a:cs typeface="Arial"/>
              <a:sym typeface="Arial"/>
            </a:endParaRPr>
          </a:p>
        </p:txBody>
      </p:sp>
      <p:sp>
        <p:nvSpPr>
          <p:cNvPr id="168" name="Google Shape;168;gcfceff06a5_0_0"/>
          <p:cNvSpPr txBox="1"/>
          <p:nvPr/>
        </p:nvSpPr>
        <p:spPr>
          <a:xfrm>
            <a:off x="3136117" y="704707"/>
            <a:ext cx="5141700" cy="11082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3000"/>
              <a:buFont typeface="Arial"/>
              <a:buNone/>
            </a:pPr>
            <a:r>
              <a:rPr lang="en-US" sz="3000" b="0" i="0" u="none" strike="noStrike" cap="none">
                <a:solidFill>
                  <a:schemeClr val="dk1"/>
                </a:solidFill>
                <a:latin typeface="Josefin Sans"/>
                <a:ea typeface="Josefin Sans"/>
                <a:cs typeface="Josefin Sans"/>
                <a:sym typeface="Josefin Sans"/>
              </a:rPr>
              <a:t>MANG TÍNH KHOA HỌC VÀ CÔNG NGHỆ</a:t>
            </a:r>
            <a:endParaRPr sz="1400" b="0" i="0" u="none" strike="noStrike" cap="none">
              <a:solidFill>
                <a:srgbClr val="000000"/>
              </a:solidFill>
              <a:latin typeface="Arial"/>
              <a:ea typeface="Arial"/>
              <a:cs typeface="Arial"/>
              <a:sym typeface="Arial"/>
            </a:endParaRPr>
          </a:p>
        </p:txBody>
      </p:sp>
      <p:sp>
        <p:nvSpPr>
          <p:cNvPr id="169" name="Google Shape;169;gcfceff06a5_0_0"/>
          <p:cNvSpPr txBox="1"/>
          <p:nvPr/>
        </p:nvSpPr>
        <p:spPr>
          <a:xfrm>
            <a:off x="3136117" y="3523745"/>
            <a:ext cx="5141700" cy="11082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3000"/>
              <a:buFont typeface="Arial"/>
              <a:buNone/>
            </a:pPr>
            <a:r>
              <a:rPr lang="en-US" sz="3000" b="0" i="0" u="none" strike="noStrike" cap="none">
                <a:solidFill>
                  <a:schemeClr val="dk1"/>
                </a:solidFill>
                <a:latin typeface="Josefin Sans"/>
                <a:ea typeface="Josefin Sans"/>
                <a:cs typeface="Josefin Sans"/>
                <a:sym typeface="Josefin Sans"/>
              </a:rPr>
              <a:t>MỚI MẺ NHƯNG TỐC ĐỘ PHÁT TRIỂN RẤT NHANH</a:t>
            </a:r>
            <a:endParaRPr sz="1400" b="0" i="0" u="none" strike="noStrike" cap="none">
              <a:solidFill>
                <a:srgbClr val="000000"/>
              </a:solidFill>
              <a:latin typeface="Arial"/>
              <a:ea typeface="Arial"/>
              <a:cs typeface="Arial"/>
              <a:sym typeface="Arial"/>
            </a:endParaRPr>
          </a:p>
        </p:txBody>
      </p:sp>
      <p:sp>
        <p:nvSpPr>
          <p:cNvPr id="170" name="Google Shape;170;gcfceff06a5_0_0"/>
          <p:cNvSpPr txBox="1"/>
          <p:nvPr/>
        </p:nvSpPr>
        <p:spPr>
          <a:xfrm>
            <a:off x="3136117" y="7023892"/>
            <a:ext cx="5141700" cy="461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3000"/>
              <a:buFont typeface="Arial"/>
              <a:buNone/>
            </a:pPr>
            <a:r>
              <a:rPr lang="en-US" sz="3000" b="0" i="0" u="none" strike="noStrike" cap="none">
                <a:solidFill>
                  <a:schemeClr val="dk1"/>
                </a:solidFill>
                <a:latin typeface="Josefin Sans"/>
                <a:ea typeface="Josefin Sans"/>
                <a:cs typeface="Josefin Sans"/>
                <a:sym typeface="Josefin Sans"/>
              </a:rPr>
              <a:t>NHIỀU THÀNH PHẦN</a:t>
            </a:r>
            <a:endParaRPr sz="1400" b="0" i="0" u="none" strike="noStrike" cap="none">
              <a:solidFill>
                <a:srgbClr val="000000"/>
              </a:solidFill>
              <a:latin typeface="Arial"/>
              <a:ea typeface="Arial"/>
              <a:cs typeface="Arial"/>
              <a:sym typeface="Arial"/>
            </a:endParaRPr>
          </a:p>
        </p:txBody>
      </p:sp>
      <p:sp>
        <p:nvSpPr>
          <p:cNvPr id="171" name="Google Shape;171;gcfceff06a5_0_0"/>
          <p:cNvSpPr txBox="1"/>
          <p:nvPr/>
        </p:nvSpPr>
        <p:spPr>
          <a:xfrm>
            <a:off x="17270092" y="9293443"/>
            <a:ext cx="5499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en-US" sz="3100" b="0" i="0" u="none" strike="noStrike" cap="none">
                <a:solidFill>
                  <a:srgbClr val="000000"/>
                </a:solidFill>
                <a:latin typeface="Calibri"/>
                <a:ea typeface="Calibri"/>
                <a:cs typeface="Calibri"/>
                <a:sym typeface="Calibri"/>
              </a:rPr>
              <a:t>4</a:t>
            </a:r>
            <a:endParaRPr sz="3100" b="0" i="0" u="none" strike="noStrike" cap="none">
              <a:solidFill>
                <a:srgbClr val="000000"/>
              </a:solidFill>
              <a:latin typeface="Calibri"/>
              <a:ea typeface="Calibri"/>
              <a:cs typeface="Calibri"/>
              <a:sym typeface="Calibri"/>
            </a:endParaRPr>
          </a:p>
        </p:txBody>
      </p:sp>
      <p:pic>
        <p:nvPicPr>
          <p:cNvPr id="172" name="Google Shape;172;gcfceff06a5_0_0"/>
          <p:cNvPicPr preferRelativeResize="0"/>
          <p:nvPr/>
        </p:nvPicPr>
        <p:blipFill rotWithShape="1">
          <a:blip r:embed="rId4">
            <a:alphaModFix/>
          </a:blip>
          <a:srcRect/>
          <a:stretch/>
        </p:blipFill>
        <p:spPr>
          <a:xfrm>
            <a:off x="9248118" y="4334276"/>
            <a:ext cx="8284508" cy="2998550"/>
          </a:xfrm>
          <a:prstGeom prst="rect">
            <a:avLst/>
          </a:prstGeom>
          <a:noFill/>
          <a:ln>
            <a:noFill/>
          </a:ln>
        </p:spPr>
      </p:pic>
      <p:sp>
        <p:nvSpPr>
          <p:cNvPr id="173" name="Google Shape;173;gcfceff06a5_0_0"/>
          <p:cNvSpPr txBox="1"/>
          <p:nvPr/>
        </p:nvSpPr>
        <p:spPr>
          <a:xfrm>
            <a:off x="5078400" y="8760900"/>
            <a:ext cx="9375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40000"/>
              </a:lnSpc>
              <a:spcBef>
                <a:spcPts val="0"/>
              </a:spcBef>
              <a:spcAft>
                <a:spcPts val="0"/>
              </a:spcAft>
              <a:buClr>
                <a:schemeClr val="dk1"/>
              </a:buClr>
              <a:buSzPts val="1400"/>
              <a:buFont typeface="Arial"/>
              <a:buNone/>
            </a:pPr>
            <a:endParaRPr sz="1400" b="0" i="0" u="none" strike="noStrike" cap="none">
              <a:solidFill>
                <a:srgbClr val="000000"/>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fade">
                                      <p:cBhvr>
                                        <p:cTn id="7" dur="500"/>
                                        <p:tgtEl>
                                          <p:spTgt spid="1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9"/>
                                        </p:tgtEl>
                                        <p:attrNameLst>
                                          <p:attrName>style.visibility</p:attrName>
                                        </p:attrNameLst>
                                      </p:cBhvr>
                                      <p:to>
                                        <p:strVal val="visible"/>
                                      </p:to>
                                    </p:set>
                                    <p:animEffect transition="in" filter="fade">
                                      <p:cBhvr>
                                        <p:cTn id="12" dur="500"/>
                                        <p:tgtEl>
                                          <p:spTgt spid="16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0">
                                            <p:txEl>
                                              <p:pRg st="0" end="0"/>
                                            </p:txEl>
                                          </p:spTgt>
                                        </p:tgtEl>
                                        <p:attrNameLst>
                                          <p:attrName>style.visibility</p:attrName>
                                        </p:attrNameLst>
                                      </p:cBhvr>
                                      <p:to>
                                        <p:strVal val="visible"/>
                                      </p:to>
                                    </p:set>
                                    <p:animEffect transition="in" filter="fade">
                                      <p:cBhvr>
                                        <p:cTn id="17" dur="500"/>
                                        <p:tgtEl>
                                          <p:spTgt spid="17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4"/>
          <p:cNvPicPr preferRelativeResize="0"/>
          <p:nvPr/>
        </p:nvPicPr>
        <p:blipFill rotWithShape="1">
          <a:blip r:embed="rId3">
            <a:alphaModFix/>
          </a:blip>
          <a:srcRect/>
          <a:stretch/>
        </p:blipFill>
        <p:spPr>
          <a:xfrm rot="-5400000">
            <a:off x="14103513" y="-899108"/>
            <a:ext cx="5136684" cy="4819144"/>
          </a:xfrm>
          <a:prstGeom prst="rect">
            <a:avLst/>
          </a:prstGeom>
          <a:noFill/>
          <a:ln>
            <a:noFill/>
          </a:ln>
        </p:spPr>
      </p:pic>
      <p:sp>
        <p:nvSpPr>
          <p:cNvPr id="179" name="Google Shape;179;p4"/>
          <p:cNvSpPr/>
          <p:nvPr/>
        </p:nvSpPr>
        <p:spPr>
          <a:xfrm>
            <a:off x="-30171" y="0"/>
            <a:ext cx="1749334" cy="10440048"/>
          </a:xfrm>
          <a:prstGeom prst="rect">
            <a:avLst/>
          </a:prstGeom>
          <a:solidFill>
            <a:srgbClr val="C3EB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4"/>
          <p:cNvSpPr/>
          <p:nvPr/>
        </p:nvSpPr>
        <p:spPr>
          <a:xfrm>
            <a:off x="1680499" y="1028700"/>
            <a:ext cx="77329" cy="9533197"/>
          </a:xfrm>
          <a:prstGeom prst="rect">
            <a:avLst/>
          </a:prstGeom>
          <a:solidFill>
            <a:srgbClr val="2E41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4"/>
          <p:cNvSpPr/>
          <p:nvPr/>
        </p:nvSpPr>
        <p:spPr>
          <a:xfrm>
            <a:off x="1600703" y="1028700"/>
            <a:ext cx="236920" cy="23798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E41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4"/>
          <p:cNvSpPr/>
          <p:nvPr/>
        </p:nvSpPr>
        <p:spPr>
          <a:xfrm>
            <a:off x="1600703" y="4114438"/>
            <a:ext cx="236920" cy="23798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E41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4"/>
          <p:cNvSpPr/>
          <p:nvPr/>
        </p:nvSpPr>
        <p:spPr>
          <a:xfrm>
            <a:off x="1600703" y="7200176"/>
            <a:ext cx="236920" cy="237982"/>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E41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4"/>
          <p:cNvSpPr txBox="1"/>
          <p:nvPr/>
        </p:nvSpPr>
        <p:spPr>
          <a:xfrm>
            <a:off x="9799982" y="7319166"/>
            <a:ext cx="6998928" cy="1281120"/>
          </a:xfrm>
          <a:prstGeom prst="rect">
            <a:avLst/>
          </a:prstGeom>
          <a:noFill/>
          <a:ln>
            <a:noFill/>
          </a:ln>
        </p:spPr>
        <p:txBody>
          <a:bodyPr spcFirstLastPara="1" wrap="square" lIns="0" tIns="0" rIns="0" bIns="0" anchor="t" anchorCtr="0">
            <a:spAutoFit/>
          </a:bodyPr>
          <a:lstStyle/>
          <a:p>
            <a:pPr marL="0" marR="0" lvl="0" indent="0" algn="ctr" rtl="0">
              <a:lnSpc>
                <a:spcPct val="111000"/>
              </a:lnSpc>
              <a:spcBef>
                <a:spcPts val="0"/>
              </a:spcBef>
              <a:spcAft>
                <a:spcPts val="0"/>
              </a:spcAft>
              <a:buClr>
                <a:srgbClr val="000000"/>
              </a:buClr>
              <a:buSzPts val="7500"/>
              <a:buFont typeface="Arial"/>
              <a:buNone/>
            </a:pPr>
            <a:r>
              <a:rPr lang="en-US" sz="7500" b="1" i="0" u="none" strike="noStrike" cap="none" dirty="0" err="1">
                <a:solidFill>
                  <a:schemeClr val="dk1"/>
                </a:solidFill>
                <a:latin typeface="Josefin Sans"/>
                <a:ea typeface="Josefin Sans"/>
                <a:cs typeface="Josefin Sans"/>
                <a:sym typeface="Josefin Sans"/>
              </a:rPr>
              <a:t>Phân</a:t>
            </a:r>
            <a:r>
              <a:rPr lang="en-US" sz="7500" b="1" i="0" u="none" strike="noStrike" cap="none" dirty="0">
                <a:solidFill>
                  <a:schemeClr val="dk1"/>
                </a:solidFill>
                <a:latin typeface="Josefin Sans"/>
                <a:ea typeface="Josefin Sans"/>
                <a:cs typeface="Josefin Sans"/>
                <a:sym typeface="Josefin Sans"/>
              </a:rPr>
              <a:t> </a:t>
            </a:r>
            <a:r>
              <a:rPr lang="en-US" sz="7500" b="1" i="0" u="none" strike="noStrike" cap="none" dirty="0" err="1">
                <a:solidFill>
                  <a:schemeClr val="dk1"/>
                </a:solidFill>
                <a:latin typeface="Josefin Sans"/>
                <a:ea typeface="Josefin Sans"/>
                <a:cs typeface="Josefin Sans"/>
                <a:sym typeface="Josefin Sans"/>
              </a:rPr>
              <a:t>đoạn</a:t>
            </a:r>
            <a:r>
              <a:rPr lang="en-US" sz="7500" b="1" i="0" u="none" strike="noStrike" cap="none" dirty="0">
                <a:solidFill>
                  <a:schemeClr val="dk1"/>
                </a:solidFill>
                <a:latin typeface="Josefin Sans"/>
                <a:ea typeface="Josefin Sans"/>
                <a:cs typeface="Josefin Sans"/>
                <a:sym typeface="Josefin Sans"/>
              </a:rPr>
              <a:t> </a:t>
            </a:r>
            <a:r>
              <a:rPr lang="en-US" sz="7500" b="1" i="0" u="none" strike="noStrike" cap="none" dirty="0" err="1">
                <a:solidFill>
                  <a:schemeClr val="dk1"/>
                </a:solidFill>
                <a:latin typeface="Josefin Sans"/>
                <a:ea typeface="Josefin Sans"/>
                <a:cs typeface="Josefin Sans"/>
                <a:sym typeface="Josefin Sans"/>
              </a:rPr>
              <a:t>ảnh</a:t>
            </a:r>
            <a:endParaRPr sz="7500" b="1" i="0" u="none" strike="noStrike" cap="none" dirty="0">
              <a:solidFill>
                <a:schemeClr val="dk1"/>
              </a:solidFill>
              <a:latin typeface="Josefin Sans"/>
              <a:ea typeface="Josefin Sans"/>
              <a:cs typeface="Josefin Sans"/>
              <a:sym typeface="Josefin Sans"/>
            </a:endParaRPr>
          </a:p>
        </p:txBody>
      </p:sp>
      <p:sp>
        <p:nvSpPr>
          <p:cNvPr id="185" name="Google Shape;185;p4"/>
          <p:cNvSpPr txBox="1"/>
          <p:nvPr/>
        </p:nvSpPr>
        <p:spPr>
          <a:xfrm>
            <a:off x="2447004" y="835795"/>
            <a:ext cx="6007883" cy="1034129"/>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3000"/>
              <a:buFont typeface="Arial"/>
              <a:buNone/>
            </a:pPr>
            <a:r>
              <a:rPr lang="en-US" sz="4800" b="0" i="0" u="none" strike="noStrike" cap="none" dirty="0">
                <a:solidFill>
                  <a:schemeClr val="dk1"/>
                </a:solidFill>
                <a:latin typeface="Josefin Sans"/>
                <a:ea typeface="Josefin Sans"/>
                <a:cs typeface="Josefin Sans"/>
                <a:sym typeface="Josefin Sans"/>
              </a:rPr>
              <a:t>TỔNG QUAN</a:t>
            </a:r>
            <a:endParaRPr sz="4800" b="0" i="0" u="none" strike="noStrike" cap="none" dirty="0">
              <a:solidFill>
                <a:srgbClr val="000000"/>
              </a:solidFill>
              <a:latin typeface="Arial"/>
              <a:ea typeface="Arial"/>
              <a:cs typeface="Arial"/>
              <a:sym typeface="Arial"/>
            </a:endParaRPr>
          </a:p>
        </p:txBody>
      </p:sp>
      <p:sp>
        <p:nvSpPr>
          <p:cNvPr id="186" name="Google Shape;186;p4"/>
          <p:cNvSpPr txBox="1"/>
          <p:nvPr/>
        </p:nvSpPr>
        <p:spPr>
          <a:xfrm>
            <a:off x="2512142" y="3728346"/>
            <a:ext cx="5843028" cy="1034129"/>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3000"/>
              <a:buFont typeface="Arial"/>
              <a:buNone/>
            </a:pPr>
            <a:r>
              <a:rPr lang="en-US" sz="4800" b="0" i="0" u="none" strike="noStrike" cap="none" dirty="0">
                <a:solidFill>
                  <a:schemeClr val="dk1"/>
                </a:solidFill>
                <a:latin typeface="Josefin Sans"/>
                <a:ea typeface="Josefin Sans"/>
                <a:cs typeface="Josefin Sans"/>
                <a:sym typeface="Josefin Sans"/>
              </a:rPr>
              <a:t>MỤC TIÊU</a:t>
            </a:r>
            <a:endParaRPr sz="4800" b="0" i="0" u="none" strike="noStrike" cap="none" dirty="0">
              <a:solidFill>
                <a:srgbClr val="000000"/>
              </a:solidFill>
              <a:latin typeface="Arial"/>
              <a:ea typeface="Arial"/>
              <a:cs typeface="Arial"/>
              <a:sym typeface="Arial"/>
            </a:endParaRPr>
          </a:p>
        </p:txBody>
      </p:sp>
      <p:sp>
        <p:nvSpPr>
          <p:cNvPr id="187" name="Google Shape;187;p4"/>
          <p:cNvSpPr txBox="1"/>
          <p:nvPr/>
        </p:nvSpPr>
        <p:spPr>
          <a:xfrm>
            <a:off x="2611859" y="6802102"/>
            <a:ext cx="5843028" cy="1034129"/>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3000"/>
              <a:buFont typeface="Arial"/>
              <a:buNone/>
            </a:pPr>
            <a:r>
              <a:rPr lang="en-US" sz="4800" b="0" i="0" u="none" strike="noStrike" cap="none" dirty="0">
                <a:solidFill>
                  <a:schemeClr val="dk1"/>
                </a:solidFill>
                <a:latin typeface="Josefin Sans"/>
                <a:ea typeface="Josefin Sans"/>
                <a:cs typeface="Josefin Sans"/>
                <a:sym typeface="Josefin Sans"/>
              </a:rPr>
              <a:t>KẾT QUẢ</a:t>
            </a:r>
            <a:endParaRPr sz="4800" b="0" i="0" u="none" strike="noStrike" cap="none" dirty="0">
              <a:solidFill>
                <a:srgbClr val="000000"/>
              </a:solidFill>
              <a:latin typeface="Arial"/>
              <a:ea typeface="Arial"/>
              <a:cs typeface="Arial"/>
              <a:sym typeface="Arial"/>
            </a:endParaRPr>
          </a:p>
        </p:txBody>
      </p:sp>
      <p:sp>
        <p:nvSpPr>
          <p:cNvPr id="189" name="Google Shape;189;p4"/>
          <p:cNvSpPr txBox="1"/>
          <p:nvPr/>
        </p:nvSpPr>
        <p:spPr>
          <a:xfrm>
            <a:off x="17270092" y="9293443"/>
            <a:ext cx="5499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en-US" sz="3100" b="0" i="0" u="none" strike="noStrike" cap="none">
                <a:solidFill>
                  <a:srgbClr val="000000"/>
                </a:solidFill>
                <a:latin typeface="Calibri"/>
                <a:ea typeface="Calibri"/>
                <a:cs typeface="Calibri"/>
                <a:sym typeface="Calibri"/>
              </a:rPr>
              <a:t>5</a:t>
            </a:r>
            <a:endParaRPr sz="3100" b="0" i="0" u="none" strike="noStrike" cap="none">
              <a:solidFill>
                <a:srgbClr val="000000"/>
              </a:solidFill>
              <a:latin typeface="Calibri"/>
              <a:ea typeface="Calibri"/>
              <a:cs typeface="Calibri"/>
              <a:sym typeface="Calibri"/>
            </a:endParaRPr>
          </a:p>
        </p:txBody>
      </p:sp>
      <p:pic>
        <p:nvPicPr>
          <p:cNvPr id="190" name="Google Shape;190;p4"/>
          <p:cNvPicPr preferRelativeResize="0"/>
          <p:nvPr/>
        </p:nvPicPr>
        <p:blipFill rotWithShape="1">
          <a:blip r:embed="rId4">
            <a:alphaModFix/>
          </a:blip>
          <a:srcRect/>
          <a:stretch/>
        </p:blipFill>
        <p:spPr>
          <a:xfrm>
            <a:off x="9129406" y="4430936"/>
            <a:ext cx="8046749" cy="272872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5"/>
                                        </p:tgtEl>
                                        <p:attrNameLst>
                                          <p:attrName>style.visibility</p:attrName>
                                        </p:attrNameLst>
                                      </p:cBhvr>
                                      <p:to>
                                        <p:strVal val="visible"/>
                                      </p:to>
                                    </p:set>
                                    <p:animEffect transition="in" filter="fade">
                                      <p:cBhvr>
                                        <p:cTn id="7" dur="500"/>
                                        <p:tgtEl>
                                          <p:spTgt spid="1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6"/>
                                        </p:tgtEl>
                                        <p:attrNameLst>
                                          <p:attrName>style.visibility</p:attrName>
                                        </p:attrNameLst>
                                      </p:cBhvr>
                                      <p:to>
                                        <p:strVal val="visible"/>
                                      </p:to>
                                    </p:set>
                                    <p:animEffect transition="in" filter="fade">
                                      <p:cBhvr>
                                        <p:cTn id="12" dur="500"/>
                                        <p:tgtEl>
                                          <p:spTgt spid="18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7"/>
                                        </p:tgtEl>
                                        <p:attrNameLst>
                                          <p:attrName>style.visibility</p:attrName>
                                        </p:attrNameLst>
                                      </p:cBhvr>
                                      <p:to>
                                        <p:strVal val="visible"/>
                                      </p:to>
                                    </p:set>
                                    <p:animEffect transition="in" filter="fade">
                                      <p:cBhvr>
                                        <p:cTn id="17" dur="5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54" name="Google Shape;154;p3"/>
          <p:cNvPicPr preferRelativeResize="0"/>
          <p:nvPr/>
        </p:nvPicPr>
        <p:blipFill rotWithShape="1">
          <a:blip r:embed="rId3">
            <a:alphaModFix amt="19999"/>
          </a:blip>
          <a:srcRect/>
          <a:stretch/>
        </p:blipFill>
        <p:spPr>
          <a:xfrm rot="-8698564">
            <a:off x="-2337952" y="-3928601"/>
            <a:ext cx="8685195" cy="9000202"/>
          </a:xfrm>
          <a:prstGeom prst="rect">
            <a:avLst/>
          </a:prstGeom>
          <a:noFill/>
          <a:ln>
            <a:noFill/>
          </a:ln>
        </p:spPr>
      </p:pic>
      <p:pic>
        <p:nvPicPr>
          <p:cNvPr id="155" name="Google Shape;155;p3"/>
          <p:cNvPicPr preferRelativeResize="0"/>
          <p:nvPr/>
        </p:nvPicPr>
        <p:blipFill rotWithShape="1">
          <a:blip r:embed="rId3">
            <a:alphaModFix amt="19999"/>
          </a:blip>
          <a:srcRect/>
          <a:stretch/>
        </p:blipFill>
        <p:spPr>
          <a:xfrm rot="10602341">
            <a:off x="11662751" y="2855951"/>
            <a:ext cx="8685195" cy="9000203"/>
          </a:xfrm>
          <a:prstGeom prst="rect">
            <a:avLst/>
          </a:prstGeom>
          <a:noFill/>
          <a:ln>
            <a:noFill/>
          </a:ln>
        </p:spPr>
      </p:pic>
      <p:sp>
        <p:nvSpPr>
          <p:cNvPr id="144" name="Google Shape;144;p3"/>
          <p:cNvSpPr txBox="1"/>
          <p:nvPr/>
        </p:nvSpPr>
        <p:spPr>
          <a:xfrm>
            <a:off x="534663" y="469967"/>
            <a:ext cx="5597257" cy="880113"/>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Clr>
                <a:srgbClr val="000000"/>
              </a:buClr>
              <a:buSzPts val="5199"/>
              <a:buFont typeface="Arial"/>
              <a:buNone/>
            </a:pPr>
            <a:r>
              <a:rPr lang="en-US" sz="5199" b="1" i="0" u="none" strike="noStrike" cap="none" dirty="0" err="1">
                <a:solidFill>
                  <a:schemeClr val="dk1"/>
                </a:solidFill>
                <a:latin typeface="Fira Sans"/>
                <a:ea typeface="Arial"/>
                <a:cs typeface="Arial"/>
                <a:sym typeface="Fira Sans"/>
              </a:rPr>
              <a:t>Ứng</a:t>
            </a:r>
            <a:r>
              <a:rPr lang="en-US" sz="5199" b="1" i="0" u="none" strike="noStrike" cap="none" dirty="0">
                <a:solidFill>
                  <a:schemeClr val="dk1"/>
                </a:solidFill>
                <a:latin typeface="Fira Sans"/>
                <a:ea typeface="Arial"/>
                <a:cs typeface="Arial"/>
                <a:sym typeface="Fira Sans"/>
              </a:rPr>
              <a:t> </a:t>
            </a:r>
            <a:r>
              <a:rPr lang="en-US" sz="5199" b="1" i="0" u="none" strike="noStrike" cap="none" dirty="0" err="1">
                <a:solidFill>
                  <a:schemeClr val="dk1"/>
                </a:solidFill>
                <a:latin typeface="Fira Sans"/>
                <a:ea typeface="Arial"/>
                <a:cs typeface="Arial"/>
                <a:sym typeface="Fira Sans"/>
              </a:rPr>
              <a:t>dụng</a:t>
            </a:r>
            <a:endParaRPr sz="1400" b="0" i="0" u="none" strike="noStrike" cap="none" dirty="0">
              <a:solidFill>
                <a:srgbClr val="000000"/>
              </a:solidFill>
              <a:latin typeface="Arial"/>
              <a:ea typeface="Arial"/>
              <a:cs typeface="Arial"/>
              <a:sym typeface="Arial"/>
            </a:endParaRPr>
          </a:p>
        </p:txBody>
      </p:sp>
      <p:pic>
        <p:nvPicPr>
          <p:cNvPr id="153" name="Google Shape;153;p3"/>
          <p:cNvPicPr preferRelativeResize="0"/>
          <p:nvPr/>
        </p:nvPicPr>
        <p:blipFill rotWithShape="1">
          <a:blip r:embed="rId3">
            <a:alphaModFix amt="19999"/>
          </a:blip>
          <a:srcRect/>
          <a:stretch/>
        </p:blipFill>
        <p:spPr>
          <a:xfrm rot="-3397579">
            <a:off x="15243512" y="-1356315"/>
            <a:ext cx="4603079" cy="4770030"/>
          </a:xfrm>
          <a:prstGeom prst="rect">
            <a:avLst/>
          </a:prstGeom>
          <a:noFill/>
          <a:ln>
            <a:noFill/>
          </a:ln>
        </p:spPr>
      </p:pic>
      <p:sp>
        <p:nvSpPr>
          <p:cNvPr id="156" name="Google Shape;156;p3"/>
          <p:cNvSpPr txBox="1"/>
          <p:nvPr/>
        </p:nvSpPr>
        <p:spPr>
          <a:xfrm>
            <a:off x="17270092" y="9293443"/>
            <a:ext cx="5499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en-US" sz="3100" dirty="0">
                <a:latin typeface="Calibri"/>
                <a:ea typeface="Calibri"/>
                <a:cs typeface="Calibri"/>
                <a:sym typeface="Calibri"/>
              </a:rPr>
              <a:t>6</a:t>
            </a:r>
            <a:endParaRPr sz="3100" b="0" i="0" u="none" strike="noStrike" cap="none" dirty="0">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3553A656-DB89-4A84-AC29-C2624591685E}"/>
              </a:ext>
            </a:extLst>
          </p:cNvPr>
          <p:cNvSpPr txBox="1"/>
          <p:nvPr/>
        </p:nvSpPr>
        <p:spPr>
          <a:xfrm>
            <a:off x="875349" y="2224161"/>
            <a:ext cx="8592987" cy="1815882"/>
          </a:xfrm>
          <a:prstGeom prst="rect">
            <a:avLst/>
          </a:prstGeom>
          <a:noFill/>
        </p:spPr>
        <p:txBody>
          <a:bodyPr wrap="square" rtlCol="0">
            <a:spAutoFit/>
          </a:bodyPr>
          <a:lstStyle/>
          <a:p>
            <a:r>
              <a:rPr lang="en-US" sz="2800" dirty="0" err="1">
                <a:latin typeface="Josefin Sans" pitchFamily="2" charset="0"/>
                <a:ea typeface="Times New Roman" panose="02020603050405020304" pitchFamily="18" charset="0"/>
                <a:cs typeface="Calibri" panose="020F0502020204030204" pitchFamily="34" charset="0"/>
              </a:rPr>
              <a:t>Phân</a:t>
            </a:r>
            <a:r>
              <a:rPr lang="en-US" sz="2800" dirty="0">
                <a:latin typeface="Josefin Sans" pitchFamily="2" charset="0"/>
                <a:ea typeface="Times New Roman" panose="02020603050405020304" pitchFamily="18" charset="0"/>
                <a:cs typeface="Calibri" panose="020F0502020204030204" pitchFamily="34" charset="0"/>
              </a:rPr>
              <a:t> </a:t>
            </a:r>
            <a:r>
              <a:rPr lang="en-US" sz="2800" dirty="0" err="1">
                <a:latin typeface="Josefin Sans" pitchFamily="2" charset="0"/>
                <a:ea typeface="Times New Roman" panose="02020603050405020304" pitchFamily="18" charset="0"/>
                <a:cs typeface="Calibri" panose="020F0502020204030204" pitchFamily="34" charset="0"/>
              </a:rPr>
              <a:t>đoạn</a:t>
            </a:r>
            <a:r>
              <a:rPr lang="en-US" sz="2800" dirty="0">
                <a:latin typeface="Josefin Sans" pitchFamily="2" charset="0"/>
                <a:ea typeface="Times New Roman" panose="02020603050405020304" pitchFamily="18" charset="0"/>
                <a:cs typeface="Calibri" panose="020F0502020204030204" pitchFamily="34" charset="0"/>
              </a:rPr>
              <a:t> </a:t>
            </a:r>
            <a:r>
              <a:rPr lang="en-US" sz="2800" dirty="0" err="1">
                <a:latin typeface="Josefin Sans" pitchFamily="2" charset="0"/>
                <a:ea typeface="Times New Roman" panose="02020603050405020304" pitchFamily="18" charset="0"/>
                <a:cs typeface="Calibri" panose="020F0502020204030204" pitchFamily="34" charset="0"/>
              </a:rPr>
              <a:t>ảnh</a:t>
            </a:r>
            <a:r>
              <a:rPr lang="en-US" sz="2800" dirty="0">
                <a:latin typeface="Josefin Sans" pitchFamily="2" charset="0"/>
                <a:ea typeface="Times New Roman" panose="02020603050405020304" pitchFamily="18" charset="0"/>
                <a:cs typeface="Calibri" panose="020F0502020204030204" pitchFamily="34" charset="0"/>
              </a:rPr>
              <a:t> </a:t>
            </a:r>
            <a:r>
              <a:rPr lang="en-US" sz="2800" dirty="0" err="1">
                <a:latin typeface="Josefin Sans" pitchFamily="2" charset="0"/>
                <a:ea typeface="Times New Roman" panose="02020603050405020304" pitchFamily="18" charset="0"/>
                <a:cs typeface="Calibri" panose="020F0502020204030204" pitchFamily="34" charset="0"/>
              </a:rPr>
              <a:t>giải</a:t>
            </a:r>
            <a:r>
              <a:rPr lang="en-US" sz="2800" dirty="0">
                <a:latin typeface="Josefin Sans" pitchFamily="2" charset="0"/>
                <a:ea typeface="Times New Roman" panose="02020603050405020304" pitchFamily="18" charset="0"/>
                <a:cs typeface="Calibri" panose="020F0502020204030204" pitchFamily="34" charset="0"/>
              </a:rPr>
              <a:t> </a:t>
            </a:r>
            <a:r>
              <a:rPr lang="en-US" sz="2800" dirty="0" err="1">
                <a:latin typeface="Josefin Sans" pitchFamily="2" charset="0"/>
                <a:ea typeface="Times New Roman" panose="02020603050405020304" pitchFamily="18" charset="0"/>
                <a:cs typeface="Calibri" panose="020F0502020204030204" pitchFamily="34" charset="0"/>
              </a:rPr>
              <a:t>quyết</a:t>
            </a:r>
            <a:r>
              <a:rPr lang="en-US" sz="2800" dirty="0">
                <a:latin typeface="Josefin Sans" pitchFamily="2" charset="0"/>
                <a:ea typeface="Times New Roman" panose="02020603050405020304" pitchFamily="18" charset="0"/>
                <a:cs typeface="Calibri" panose="020F0502020204030204" pitchFamily="34" charset="0"/>
              </a:rPr>
              <a:t> </a:t>
            </a:r>
            <a:r>
              <a:rPr lang="en-US" sz="2800" dirty="0" err="1">
                <a:latin typeface="Josefin Sans" pitchFamily="2" charset="0"/>
                <a:ea typeface="Times New Roman" panose="02020603050405020304" pitchFamily="18" charset="0"/>
                <a:cs typeface="Calibri" panose="020F0502020204030204" pitchFamily="34" charset="0"/>
              </a:rPr>
              <a:t>các</a:t>
            </a:r>
            <a:r>
              <a:rPr lang="en-US" sz="2800" dirty="0">
                <a:latin typeface="Josefin Sans" pitchFamily="2" charset="0"/>
                <a:ea typeface="Times New Roman" panose="02020603050405020304" pitchFamily="18" charset="0"/>
                <a:cs typeface="Calibri" panose="020F0502020204030204" pitchFamily="34" charset="0"/>
              </a:rPr>
              <a:t> </a:t>
            </a:r>
            <a:r>
              <a:rPr lang="en-US" sz="2800" dirty="0" err="1">
                <a:latin typeface="Josefin Sans" pitchFamily="2" charset="0"/>
                <a:ea typeface="Times New Roman" panose="02020603050405020304" pitchFamily="18" charset="0"/>
                <a:cs typeface="Calibri" panose="020F0502020204030204" pitchFamily="34" charset="0"/>
              </a:rPr>
              <a:t>vấn</a:t>
            </a:r>
            <a:r>
              <a:rPr lang="en-US" sz="2800" dirty="0">
                <a:latin typeface="Josefin Sans" pitchFamily="2" charset="0"/>
                <a:ea typeface="Times New Roman" panose="02020603050405020304" pitchFamily="18" charset="0"/>
                <a:cs typeface="Calibri" panose="020F0502020204030204" pitchFamily="34" charset="0"/>
              </a:rPr>
              <a:t> </a:t>
            </a:r>
            <a:r>
              <a:rPr lang="en-US" sz="2800" dirty="0" err="1">
                <a:latin typeface="Josefin Sans" pitchFamily="2" charset="0"/>
                <a:ea typeface="Times New Roman" panose="02020603050405020304" pitchFamily="18" charset="0"/>
                <a:cs typeface="Calibri" panose="020F0502020204030204" pitchFamily="34" charset="0"/>
              </a:rPr>
              <a:t>đề</a:t>
            </a:r>
            <a:r>
              <a:rPr lang="en-US" sz="2800" dirty="0">
                <a:solidFill>
                  <a:srgbClr val="000000"/>
                </a:solidFill>
                <a:effectLst/>
                <a:latin typeface="Josefin Sans" pitchFamily="2" charset="0"/>
                <a:ea typeface="Times New Roman" panose="02020603050405020304" pitchFamily="18" charset="0"/>
                <a:cs typeface="Calibri" panose="020F0502020204030204" pitchFamily="34" charset="0"/>
              </a:rPr>
              <a:t> </a:t>
            </a:r>
            <a:r>
              <a:rPr lang="en-US" sz="2800" dirty="0" err="1">
                <a:solidFill>
                  <a:srgbClr val="000000"/>
                </a:solidFill>
                <a:effectLst/>
                <a:latin typeface="Josefin Sans" pitchFamily="2" charset="0"/>
                <a:ea typeface="Times New Roman" panose="02020603050405020304" pitchFamily="18" charset="0"/>
                <a:cs typeface="Calibri" panose="020F0502020204030204" pitchFamily="34" charset="0"/>
              </a:rPr>
              <a:t>về</a:t>
            </a:r>
            <a:r>
              <a:rPr lang="en-US" sz="2800" dirty="0">
                <a:solidFill>
                  <a:srgbClr val="000000"/>
                </a:solidFill>
                <a:effectLst/>
                <a:latin typeface="Josefin Sans" pitchFamily="2" charset="0"/>
                <a:ea typeface="Times New Roman" panose="02020603050405020304" pitchFamily="18" charset="0"/>
                <a:cs typeface="Calibri" panose="020F0502020204030204" pitchFamily="34" charset="0"/>
              </a:rPr>
              <a:t> </a:t>
            </a:r>
            <a:r>
              <a:rPr lang="en-US" sz="2800" dirty="0" err="1">
                <a:solidFill>
                  <a:srgbClr val="000000"/>
                </a:solidFill>
                <a:effectLst/>
                <a:latin typeface="Josefin Sans" pitchFamily="2" charset="0"/>
                <a:ea typeface="Times New Roman" panose="02020603050405020304" pitchFamily="18" charset="0"/>
                <a:cs typeface="Calibri" panose="020F0502020204030204" pitchFamily="34" charset="0"/>
              </a:rPr>
              <a:t>nhận</a:t>
            </a:r>
            <a:r>
              <a:rPr lang="en-US" sz="2800" dirty="0">
                <a:solidFill>
                  <a:srgbClr val="000000"/>
                </a:solidFill>
                <a:effectLst/>
                <a:latin typeface="Josefin Sans" pitchFamily="2" charset="0"/>
                <a:ea typeface="Times New Roman" panose="02020603050405020304" pitchFamily="18" charset="0"/>
                <a:cs typeface="Calibri" panose="020F0502020204030204" pitchFamily="34" charset="0"/>
              </a:rPr>
              <a:t> </a:t>
            </a:r>
            <a:r>
              <a:rPr lang="en-US" sz="2800" dirty="0" err="1">
                <a:solidFill>
                  <a:srgbClr val="000000"/>
                </a:solidFill>
                <a:effectLst/>
                <a:latin typeface="Josefin Sans" pitchFamily="2" charset="0"/>
                <a:ea typeface="Times New Roman" panose="02020603050405020304" pitchFamily="18" charset="0"/>
                <a:cs typeface="Calibri" panose="020F0502020204030204" pitchFamily="34" charset="0"/>
              </a:rPr>
              <a:t>dạng</a:t>
            </a:r>
            <a:r>
              <a:rPr lang="en-US" sz="2800" dirty="0">
                <a:solidFill>
                  <a:srgbClr val="000000"/>
                </a:solidFill>
                <a:effectLst/>
                <a:latin typeface="Josefin Sans" pitchFamily="2" charset="0"/>
                <a:ea typeface="Times New Roman" panose="02020603050405020304" pitchFamily="18" charset="0"/>
                <a:cs typeface="Calibri" panose="020F0502020204030204" pitchFamily="34" charset="0"/>
              </a:rPr>
              <a:t> </a:t>
            </a:r>
            <a:r>
              <a:rPr lang="en-US" sz="2800" dirty="0" err="1">
                <a:solidFill>
                  <a:srgbClr val="000000"/>
                </a:solidFill>
                <a:effectLst/>
                <a:latin typeface="Josefin Sans" pitchFamily="2" charset="0"/>
                <a:ea typeface="Times New Roman" panose="02020603050405020304" pitchFamily="18" charset="0"/>
                <a:cs typeface="Calibri" panose="020F0502020204030204" pitchFamily="34" charset="0"/>
              </a:rPr>
              <a:t>ảnh</a:t>
            </a:r>
            <a:r>
              <a:rPr lang="en-US" sz="2800" dirty="0">
                <a:solidFill>
                  <a:srgbClr val="000000"/>
                </a:solidFill>
                <a:effectLst/>
                <a:latin typeface="Josefin Sans" pitchFamily="2" charset="0"/>
                <a:ea typeface="Times New Roman" panose="02020603050405020304" pitchFamily="18" charset="0"/>
                <a:cs typeface="Calibri" panose="020F0502020204030204" pitchFamily="34" charset="0"/>
              </a:rPr>
              <a:t>, </a:t>
            </a:r>
            <a:r>
              <a:rPr lang="en-US" sz="2800" dirty="0" err="1">
                <a:solidFill>
                  <a:srgbClr val="000000"/>
                </a:solidFill>
                <a:effectLst/>
                <a:latin typeface="Josefin Sans" pitchFamily="2" charset="0"/>
                <a:ea typeface="Times New Roman" panose="02020603050405020304" pitchFamily="18" charset="0"/>
                <a:cs typeface="Calibri" panose="020F0502020204030204" pitchFamily="34" charset="0"/>
              </a:rPr>
              <a:t>dò</a:t>
            </a:r>
            <a:r>
              <a:rPr lang="en-US" sz="2800" dirty="0">
                <a:solidFill>
                  <a:srgbClr val="000000"/>
                </a:solidFill>
                <a:effectLst/>
                <a:latin typeface="Josefin Sans" pitchFamily="2" charset="0"/>
                <a:ea typeface="Times New Roman" panose="02020603050405020304" pitchFamily="18" charset="0"/>
                <a:cs typeface="Calibri" panose="020F0502020204030204" pitchFamily="34" charset="0"/>
              </a:rPr>
              <a:t> </a:t>
            </a:r>
            <a:r>
              <a:rPr lang="en-US" sz="2800" dirty="0" err="1">
                <a:solidFill>
                  <a:srgbClr val="000000"/>
                </a:solidFill>
                <a:effectLst/>
                <a:latin typeface="Josefin Sans" pitchFamily="2" charset="0"/>
                <a:ea typeface="Times New Roman" panose="02020603050405020304" pitchFamily="18" charset="0"/>
                <a:cs typeface="Calibri" panose="020F0502020204030204" pitchFamily="34" charset="0"/>
              </a:rPr>
              <a:t>tìm</a:t>
            </a:r>
            <a:r>
              <a:rPr lang="en-US" sz="2800" dirty="0">
                <a:solidFill>
                  <a:srgbClr val="000000"/>
                </a:solidFill>
                <a:effectLst/>
                <a:latin typeface="Josefin Sans" pitchFamily="2" charset="0"/>
                <a:ea typeface="Times New Roman" panose="02020603050405020304" pitchFamily="18" charset="0"/>
                <a:cs typeface="Calibri" panose="020F0502020204030204" pitchFamily="34" charset="0"/>
              </a:rPr>
              <a:t> </a:t>
            </a:r>
            <a:r>
              <a:rPr lang="en-US" sz="2800" dirty="0" err="1">
                <a:solidFill>
                  <a:srgbClr val="000000"/>
                </a:solidFill>
                <a:effectLst/>
                <a:latin typeface="Josefin Sans" pitchFamily="2" charset="0"/>
                <a:ea typeface="Times New Roman" panose="02020603050405020304" pitchFamily="18" charset="0"/>
                <a:cs typeface="Calibri" panose="020F0502020204030204" pitchFamily="34" charset="0"/>
              </a:rPr>
              <a:t>đối</a:t>
            </a:r>
            <a:r>
              <a:rPr lang="en-US" sz="2800" dirty="0">
                <a:solidFill>
                  <a:srgbClr val="000000"/>
                </a:solidFill>
                <a:effectLst/>
                <a:latin typeface="Josefin Sans" pitchFamily="2" charset="0"/>
                <a:ea typeface="Times New Roman" panose="02020603050405020304" pitchFamily="18" charset="0"/>
                <a:cs typeface="Calibri" panose="020F0502020204030204" pitchFamily="34" charset="0"/>
              </a:rPr>
              <a:t> </a:t>
            </a:r>
            <a:r>
              <a:rPr lang="en-US" sz="2800" dirty="0" err="1">
                <a:solidFill>
                  <a:srgbClr val="000000"/>
                </a:solidFill>
                <a:effectLst/>
                <a:latin typeface="Josefin Sans" pitchFamily="2" charset="0"/>
                <a:ea typeface="Times New Roman" panose="02020603050405020304" pitchFamily="18" charset="0"/>
                <a:cs typeface="Calibri" panose="020F0502020204030204" pitchFamily="34" charset="0"/>
              </a:rPr>
              <a:t>tượng</a:t>
            </a:r>
            <a:r>
              <a:rPr lang="en-US" sz="2800" dirty="0">
                <a:solidFill>
                  <a:srgbClr val="000000"/>
                </a:solidFill>
                <a:effectLst/>
                <a:latin typeface="Josefin Sans" pitchFamily="2" charset="0"/>
                <a:ea typeface="Times New Roman" panose="02020603050405020304" pitchFamily="18" charset="0"/>
                <a:cs typeface="Calibri" panose="020F0502020204030204" pitchFamily="34" charset="0"/>
              </a:rPr>
              <a:t> </a:t>
            </a:r>
            <a:r>
              <a:rPr lang="en-US" sz="2800" dirty="0" err="1">
                <a:solidFill>
                  <a:srgbClr val="000000"/>
                </a:solidFill>
                <a:effectLst/>
                <a:latin typeface="Josefin Sans" pitchFamily="2" charset="0"/>
                <a:ea typeface="Times New Roman" panose="02020603050405020304" pitchFamily="18" charset="0"/>
                <a:cs typeface="Calibri" panose="020F0502020204030204" pitchFamily="34" charset="0"/>
              </a:rPr>
              <a:t>trong</a:t>
            </a:r>
            <a:r>
              <a:rPr lang="en-US" sz="2800" dirty="0">
                <a:solidFill>
                  <a:srgbClr val="000000"/>
                </a:solidFill>
                <a:effectLst/>
                <a:latin typeface="Josefin Sans" pitchFamily="2" charset="0"/>
                <a:ea typeface="Times New Roman" panose="02020603050405020304" pitchFamily="18" charset="0"/>
                <a:cs typeface="Calibri" panose="020F0502020204030204" pitchFamily="34" charset="0"/>
              </a:rPr>
              <a:t> </a:t>
            </a:r>
            <a:r>
              <a:rPr lang="en-US" sz="2800" dirty="0" err="1">
                <a:solidFill>
                  <a:srgbClr val="000000"/>
                </a:solidFill>
                <a:effectLst/>
                <a:latin typeface="Josefin Sans" pitchFamily="2" charset="0"/>
                <a:ea typeface="Times New Roman" panose="02020603050405020304" pitchFamily="18" charset="0"/>
                <a:cs typeface="Calibri" panose="020F0502020204030204" pitchFamily="34" charset="0"/>
              </a:rPr>
              <a:t>ảnh</a:t>
            </a:r>
            <a:r>
              <a:rPr lang="en-US" sz="2800" dirty="0">
                <a:solidFill>
                  <a:srgbClr val="000000"/>
                </a:solidFill>
                <a:effectLst/>
                <a:latin typeface="Josefin Sans" pitchFamily="2" charset="0"/>
                <a:ea typeface="Times New Roman" panose="02020603050405020304" pitchFamily="18" charset="0"/>
                <a:cs typeface="Calibri" panose="020F0502020204030204" pitchFamily="34" charset="0"/>
              </a:rPr>
              <a:t> </a:t>
            </a:r>
            <a:r>
              <a:rPr lang="en-US" sz="2800" dirty="0" err="1">
                <a:solidFill>
                  <a:srgbClr val="000000"/>
                </a:solidFill>
                <a:effectLst/>
                <a:latin typeface="Josefin Sans" pitchFamily="2" charset="0"/>
                <a:ea typeface="Times New Roman" panose="02020603050405020304" pitchFamily="18" charset="0"/>
                <a:cs typeface="Calibri" panose="020F0502020204030204" pitchFamily="34" charset="0"/>
              </a:rPr>
              <a:t>được</a:t>
            </a:r>
            <a:r>
              <a:rPr lang="en-US" sz="2800" dirty="0">
                <a:solidFill>
                  <a:srgbClr val="000000"/>
                </a:solidFill>
                <a:effectLst/>
                <a:latin typeface="Josefin Sans" pitchFamily="2" charset="0"/>
                <a:ea typeface="Times New Roman" panose="02020603050405020304" pitchFamily="18" charset="0"/>
                <a:cs typeface="Calibri" panose="020F0502020204030204" pitchFamily="34" charset="0"/>
              </a:rPr>
              <a:t> </a:t>
            </a:r>
            <a:r>
              <a:rPr lang="en-US" sz="2800" dirty="0" err="1">
                <a:solidFill>
                  <a:srgbClr val="000000"/>
                </a:solidFill>
                <a:effectLst/>
                <a:latin typeface="Josefin Sans" pitchFamily="2" charset="0"/>
                <a:ea typeface="Times New Roman" panose="02020603050405020304" pitchFamily="18" charset="0"/>
                <a:cs typeface="Calibri" panose="020F0502020204030204" pitchFamily="34" charset="0"/>
              </a:rPr>
              <a:t>ứng</a:t>
            </a:r>
            <a:r>
              <a:rPr lang="en-US" sz="2800" dirty="0">
                <a:solidFill>
                  <a:srgbClr val="000000"/>
                </a:solidFill>
                <a:effectLst/>
                <a:latin typeface="Josefin Sans" pitchFamily="2" charset="0"/>
                <a:ea typeface="Times New Roman" panose="02020603050405020304" pitchFamily="18" charset="0"/>
                <a:cs typeface="Calibri" panose="020F0502020204030204" pitchFamily="34" charset="0"/>
              </a:rPr>
              <a:t> </a:t>
            </a:r>
            <a:r>
              <a:rPr lang="en-US" sz="2800" dirty="0" err="1">
                <a:solidFill>
                  <a:srgbClr val="000000"/>
                </a:solidFill>
                <a:effectLst/>
                <a:latin typeface="Josefin Sans" pitchFamily="2" charset="0"/>
                <a:ea typeface="Times New Roman" panose="02020603050405020304" pitchFamily="18" charset="0"/>
                <a:cs typeface="Calibri" panose="020F0502020204030204" pitchFamily="34" charset="0"/>
              </a:rPr>
              <a:t>dụng</a:t>
            </a:r>
            <a:r>
              <a:rPr lang="en-US" sz="2800" dirty="0">
                <a:solidFill>
                  <a:srgbClr val="000000"/>
                </a:solidFill>
                <a:effectLst/>
                <a:latin typeface="Josefin Sans" pitchFamily="2" charset="0"/>
                <a:ea typeface="Times New Roman" panose="02020603050405020304" pitchFamily="18" charset="0"/>
                <a:cs typeface="Calibri" panose="020F0502020204030204" pitchFamily="34" charset="0"/>
              </a:rPr>
              <a:t> </a:t>
            </a:r>
            <a:r>
              <a:rPr lang="en-US" sz="2800" dirty="0" err="1">
                <a:solidFill>
                  <a:srgbClr val="000000"/>
                </a:solidFill>
                <a:effectLst/>
                <a:latin typeface="Josefin Sans" pitchFamily="2" charset="0"/>
                <a:ea typeface="Times New Roman" panose="02020603050405020304" pitchFamily="18" charset="0"/>
                <a:cs typeface="Calibri" panose="020F0502020204030204" pitchFamily="34" charset="0"/>
              </a:rPr>
              <a:t>trong</a:t>
            </a:r>
            <a:r>
              <a:rPr lang="en-US" sz="2800" dirty="0">
                <a:solidFill>
                  <a:srgbClr val="000000"/>
                </a:solidFill>
                <a:effectLst/>
                <a:latin typeface="Josefin Sans" pitchFamily="2" charset="0"/>
                <a:ea typeface="Times New Roman" panose="02020603050405020304" pitchFamily="18" charset="0"/>
                <a:cs typeface="Calibri" panose="020F0502020204030204" pitchFamily="34" charset="0"/>
              </a:rPr>
              <a:t> </a:t>
            </a:r>
            <a:r>
              <a:rPr lang="en-US" sz="2800" dirty="0" err="1">
                <a:solidFill>
                  <a:srgbClr val="000000"/>
                </a:solidFill>
                <a:effectLst/>
                <a:latin typeface="Josefin Sans" pitchFamily="2" charset="0"/>
                <a:ea typeface="Times New Roman" panose="02020603050405020304" pitchFamily="18" charset="0"/>
                <a:cs typeface="Calibri" panose="020F0502020204030204" pitchFamily="34" charset="0"/>
              </a:rPr>
              <a:t>nhiều</a:t>
            </a:r>
            <a:r>
              <a:rPr lang="en-US" sz="2800" dirty="0">
                <a:solidFill>
                  <a:srgbClr val="000000"/>
                </a:solidFill>
                <a:effectLst/>
                <a:latin typeface="Josefin Sans" pitchFamily="2" charset="0"/>
                <a:ea typeface="Times New Roman" panose="02020603050405020304" pitchFamily="18" charset="0"/>
                <a:cs typeface="Calibri" panose="020F0502020204030204" pitchFamily="34" charset="0"/>
              </a:rPr>
              <a:t> </a:t>
            </a:r>
            <a:r>
              <a:rPr lang="en-US" sz="2800" dirty="0" err="1">
                <a:solidFill>
                  <a:srgbClr val="000000"/>
                </a:solidFill>
                <a:effectLst/>
                <a:latin typeface="Josefin Sans" pitchFamily="2" charset="0"/>
                <a:ea typeface="Times New Roman" panose="02020603050405020304" pitchFamily="18" charset="0"/>
                <a:cs typeface="Calibri" panose="020F0502020204030204" pitchFamily="34" charset="0"/>
              </a:rPr>
              <a:t>lĩnh</a:t>
            </a:r>
            <a:r>
              <a:rPr lang="en-US" sz="2800" dirty="0">
                <a:solidFill>
                  <a:srgbClr val="000000"/>
                </a:solidFill>
                <a:effectLst/>
                <a:latin typeface="Josefin Sans" pitchFamily="2" charset="0"/>
                <a:ea typeface="Times New Roman" panose="02020603050405020304" pitchFamily="18" charset="0"/>
                <a:cs typeface="Calibri" panose="020F0502020204030204" pitchFamily="34" charset="0"/>
              </a:rPr>
              <a:t> </a:t>
            </a:r>
            <a:r>
              <a:rPr lang="en-US" sz="2800" dirty="0" err="1">
                <a:solidFill>
                  <a:srgbClr val="000000"/>
                </a:solidFill>
                <a:effectLst/>
                <a:latin typeface="Josefin Sans" pitchFamily="2" charset="0"/>
                <a:ea typeface="Times New Roman" panose="02020603050405020304" pitchFamily="18" charset="0"/>
                <a:cs typeface="Calibri" panose="020F0502020204030204" pitchFamily="34" charset="0"/>
              </a:rPr>
              <a:t>vực</a:t>
            </a:r>
            <a:r>
              <a:rPr lang="en-US" sz="2800" dirty="0">
                <a:latin typeface="Josefin Sans" pitchFamily="2" charset="0"/>
                <a:ea typeface="Times New Roman" panose="02020603050405020304" pitchFamily="18" charset="0"/>
                <a:cs typeface="Calibri" panose="020F0502020204030204" pitchFamily="34" charset="0"/>
              </a:rPr>
              <a:t> </a:t>
            </a:r>
            <a:r>
              <a:rPr lang="en-US" sz="2800" dirty="0" err="1">
                <a:latin typeface="Josefin Sans" pitchFamily="2" charset="0"/>
                <a:ea typeface="Times New Roman" panose="02020603050405020304" pitchFamily="18" charset="0"/>
                <a:cs typeface="Calibri" panose="020F0502020204030204" pitchFamily="34" charset="0"/>
              </a:rPr>
              <a:t>như</a:t>
            </a:r>
            <a:r>
              <a:rPr lang="en-US" sz="2800" dirty="0">
                <a:solidFill>
                  <a:srgbClr val="000000"/>
                </a:solidFill>
                <a:effectLst/>
                <a:latin typeface="Josefin Sans" pitchFamily="2" charset="0"/>
                <a:ea typeface="Times New Roman" panose="02020603050405020304" pitchFamily="18" charset="0"/>
                <a:cs typeface="Calibri" panose="020F0502020204030204" pitchFamily="34" charset="0"/>
              </a:rPr>
              <a:t> y </a:t>
            </a:r>
            <a:r>
              <a:rPr lang="en-US" sz="2800" dirty="0" err="1">
                <a:solidFill>
                  <a:srgbClr val="000000"/>
                </a:solidFill>
                <a:effectLst/>
                <a:latin typeface="Josefin Sans" pitchFamily="2" charset="0"/>
                <a:ea typeface="Times New Roman" panose="02020603050405020304" pitchFamily="18" charset="0"/>
                <a:cs typeface="Calibri" panose="020F0502020204030204" pitchFamily="34" charset="0"/>
              </a:rPr>
              <a:t>tế</a:t>
            </a:r>
            <a:r>
              <a:rPr lang="en-US" sz="2800" dirty="0">
                <a:latin typeface="Josefin Sans" pitchFamily="2" charset="0"/>
                <a:ea typeface="Times New Roman" panose="02020603050405020304" pitchFamily="18" charset="0"/>
                <a:cs typeface="Calibri" panose="020F0502020204030204" pitchFamily="34" charset="0"/>
              </a:rPr>
              <a:t>, </a:t>
            </a:r>
            <a:r>
              <a:rPr lang="en-US" sz="2800" dirty="0" err="1">
                <a:solidFill>
                  <a:srgbClr val="000000"/>
                </a:solidFill>
                <a:effectLst/>
                <a:latin typeface="Josefin Sans" pitchFamily="2" charset="0"/>
                <a:ea typeface="Times New Roman" panose="02020603050405020304" pitchFamily="18" charset="0"/>
                <a:cs typeface="Calibri" panose="020F0502020204030204" pitchFamily="34" charset="0"/>
              </a:rPr>
              <a:t>công</a:t>
            </a:r>
            <a:r>
              <a:rPr lang="en-US" sz="2800" dirty="0">
                <a:solidFill>
                  <a:srgbClr val="000000"/>
                </a:solidFill>
                <a:effectLst/>
                <a:latin typeface="Josefin Sans" pitchFamily="2" charset="0"/>
                <a:ea typeface="Times New Roman" panose="02020603050405020304" pitchFamily="18" charset="0"/>
                <a:cs typeface="Calibri" panose="020F0502020204030204" pitchFamily="34" charset="0"/>
              </a:rPr>
              <a:t> </a:t>
            </a:r>
            <a:r>
              <a:rPr lang="en-US" sz="2800" dirty="0" err="1">
                <a:solidFill>
                  <a:srgbClr val="000000"/>
                </a:solidFill>
                <a:effectLst/>
                <a:latin typeface="Josefin Sans" pitchFamily="2" charset="0"/>
                <a:ea typeface="Times New Roman" panose="02020603050405020304" pitchFamily="18" charset="0"/>
                <a:cs typeface="Calibri" panose="020F0502020204030204" pitchFamily="34" charset="0"/>
              </a:rPr>
              <a:t>nghiệp</a:t>
            </a:r>
            <a:r>
              <a:rPr lang="en-US" sz="2800" dirty="0">
                <a:latin typeface="Josefin Sans" pitchFamily="2" charset="0"/>
                <a:ea typeface="Times New Roman" panose="02020603050405020304" pitchFamily="18" charset="0"/>
                <a:cs typeface="Calibri" panose="020F0502020204030204" pitchFamily="34" charset="0"/>
              </a:rPr>
              <a:t>,</a:t>
            </a:r>
            <a:r>
              <a:rPr lang="en-US" sz="2800" dirty="0">
                <a:solidFill>
                  <a:srgbClr val="000000"/>
                </a:solidFill>
                <a:effectLst/>
                <a:latin typeface="Josefin Sans" pitchFamily="2" charset="0"/>
                <a:ea typeface="Times New Roman" panose="02020603050405020304" pitchFamily="18" charset="0"/>
                <a:cs typeface="Calibri" panose="020F0502020204030204" pitchFamily="34" charset="0"/>
              </a:rPr>
              <a:t>…</a:t>
            </a:r>
            <a:endParaRPr lang="en-US" sz="2800" dirty="0">
              <a:effectLst/>
              <a:latin typeface="Josefin Sans" pitchFamily="2" charset="0"/>
              <a:ea typeface="Calibri" panose="020F0502020204030204" pitchFamily="34" charset="0"/>
              <a:cs typeface="Calibri" panose="020F0502020204030204" pitchFamily="34" charset="0"/>
            </a:endParaRPr>
          </a:p>
          <a:p>
            <a:endParaRPr lang="en-US" sz="2800" dirty="0">
              <a:latin typeface="Josefin Sans" pitchFamily="2" charset="0"/>
              <a:cs typeface="Calibri" panose="020F0502020204030204" pitchFamily="34" charset="0"/>
            </a:endParaRPr>
          </a:p>
        </p:txBody>
      </p:sp>
      <p:sp>
        <p:nvSpPr>
          <p:cNvPr id="16" name="TextBox 15">
            <a:extLst>
              <a:ext uri="{FF2B5EF4-FFF2-40B4-BE49-F238E27FC236}">
                <a16:creationId xmlns:a16="http://schemas.microsoft.com/office/drawing/2014/main" id="{83F3B1B4-0EA6-44AA-8C64-DC6E3E75CB1A}"/>
              </a:ext>
            </a:extLst>
          </p:cNvPr>
          <p:cNvSpPr txBox="1"/>
          <p:nvPr/>
        </p:nvSpPr>
        <p:spPr>
          <a:xfrm>
            <a:off x="875349" y="4040043"/>
            <a:ext cx="8268651" cy="1384995"/>
          </a:xfrm>
          <a:prstGeom prst="rect">
            <a:avLst/>
          </a:prstGeom>
          <a:noFill/>
        </p:spPr>
        <p:txBody>
          <a:bodyPr wrap="square" rtlCol="0">
            <a:spAutoFit/>
          </a:bodyPr>
          <a:lstStyle/>
          <a:p>
            <a:r>
              <a:rPr lang="vi-VN" sz="2800" dirty="0">
                <a:solidFill>
                  <a:srgbClr val="000000"/>
                </a:solidFill>
                <a:effectLst/>
                <a:latin typeface="Josefin Sans" pitchFamily="2" charset="0"/>
                <a:ea typeface="Times New Roman" panose="02020603050405020304" pitchFamily="18" charset="0"/>
                <a:cs typeface="Calibri" panose="020F0502020204030204" pitchFamily="34" charset="0"/>
              </a:rPr>
              <a:t>Trong hầu hết các ứng dụng của lĩnh vực xử lý ảnh phân đoạn ảnh luôn đóng một vai trò là bước tiền xử lý trong toàn bộ quá trình</a:t>
            </a:r>
            <a:r>
              <a:rPr lang="en-US" sz="2800" dirty="0">
                <a:solidFill>
                  <a:srgbClr val="000000"/>
                </a:solidFill>
                <a:effectLst/>
                <a:latin typeface="Josefin Sans" pitchFamily="2" charset="0"/>
                <a:ea typeface="Times New Roman" panose="02020603050405020304" pitchFamily="18" charset="0"/>
                <a:cs typeface="Calibri" panose="020F0502020204030204" pitchFamily="34" charset="0"/>
              </a:rPr>
              <a:t>.</a:t>
            </a:r>
            <a:endParaRPr lang="en-US" sz="2800" dirty="0">
              <a:latin typeface="Josefin Sans" pitchFamily="2" charset="0"/>
              <a:cs typeface="Calibri" panose="020F0502020204030204" pitchFamily="34" charset="0"/>
            </a:endParaRPr>
          </a:p>
        </p:txBody>
      </p:sp>
      <p:pic>
        <p:nvPicPr>
          <p:cNvPr id="17" name="Picture 16">
            <a:extLst>
              <a:ext uri="{FF2B5EF4-FFF2-40B4-BE49-F238E27FC236}">
                <a16:creationId xmlns:a16="http://schemas.microsoft.com/office/drawing/2014/main" id="{9AB0ADD6-4C48-4912-B8CD-5D5A248FEE4F}"/>
              </a:ext>
            </a:extLst>
          </p:cNvPr>
          <p:cNvPicPr>
            <a:picLocks noChangeAspect="1"/>
          </p:cNvPicPr>
          <p:nvPr/>
        </p:nvPicPr>
        <p:blipFill>
          <a:blip r:embed="rId4"/>
          <a:stretch>
            <a:fillRect/>
          </a:stretch>
        </p:blipFill>
        <p:spPr>
          <a:xfrm>
            <a:off x="1014266" y="6246958"/>
            <a:ext cx="7990816" cy="2454389"/>
          </a:xfrm>
          <a:prstGeom prst="rect">
            <a:avLst/>
          </a:prstGeom>
        </p:spPr>
      </p:pic>
      <p:pic>
        <p:nvPicPr>
          <p:cNvPr id="18" name="Picture 17" descr="PDF] A Review of Medical Image Segmentation: Methods and Available Software  | Semantic Scholar">
            <a:extLst>
              <a:ext uri="{FF2B5EF4-FFF2-40B4-BE49-F238E27FC236}">
                <a16:creationId xmlns:a16="http://schemas.microsoft.com/office/drawing/2014/main" id="{9615F579-E3FF-4343-8618-9C6549C5F2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41522" y="1028699"/>
            <a:ext cx="5653854" cy="326509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Two steps for fingerprint segmentation - ScienceDirect">
            <a:extLst>
              <a:ext uri="{FF2B5EF4-FFF2-40B4-BE49-F238E27FC236}">
                <a16:creationId xmlns:a16="http://schemas.microsoft.com/office/drawing/2014/main" id="{DE9AEB69-85BA-48B2-91BC-EA32ACED3268}"/>
              </a:ext>
            </a:extLst>
          </p:cNvPr>
          <p:cNvPicPr>
            <a:picLocks noChangeAspect="1"/>
          </p:cNvPicPr>
          <p:nvPr/>
        </p:nvPicPr>
        <p:blipFill rotWithShape="1">
          <a:blip r:embed="rId6">
            <a:extLst>
              <a:ext uri="{28A0092B-C50C-407E-A947-70E740481C1C}">
                <a14:useLocalDpi xmlns:a14="http://schemas.microsoft.com/office/drawing/2010/main" val="0"/>
              </a:ext>
            </a:extLst>
          </a:blip>
          <a:srcRect t="5689"/>
          <a:stretch/>
        </p:blipFill>
        <p:spPr bwMode="auto">
          <a:xfrm>
            <a:off x="10770769" y="6300610"/>
            <a:ext cx="6562193" cy="2454389"/>
          </a:xfrm>
          <a:prstGeom prst="rect">
            <a:avLst/>
          </a:prstGeom>
          <a:noFill/>
          <a:ln>
            <a:noFill/>
          </a:ln>
          <a:extLst>
            <a:ext uri="{53640926-AAD7-44D8-BBD7-CCE9431645EC}">
              <a14:shadowObscured xmlns:a14="http://schemas.microsoft.com/office/drawing/2010/main"/>
            </a:ext>
          </a:extLst>
        </p:spPr>
      </p:pic>
      <p:sp>
        <p:nvSpPr>
          <p:cNvPr id="2" name="TextBox 1">
            <a:extLst>
              <a:ext uri="{FF2B5EF4-FFF2-40B4-BE49-F238E27FC236}">
                <a16:creationId xmlns:a16="http://schemas.microsoft.com/office/drawing/2014/main" id="{21EEE17D-CFDF-4D73-A365-44917C13F91F}"/>
              </a:ext>
            </a:extLst>
          </p:cNvPr>
          <p:cNvSpPr txBox="1"/>
          <p:nvPr/>
        </p:nvSpPr>
        <p:spPr>
          <a:xfrm>
            <a:off x="12765971" y="4601409"/>
            <a:ext cx="2082621" cy="461665"/>
          </a:xfrm>
          <a:prstGeom prst="rect">
            <a:avLst/>
          </a:prstGeom>
          <a:noFill/>
        </p:spPr>
        <p:txBody>
          <a:bodyPr wrap="none" rtlCol="0">
            <a:spAutoFit/>
          </a:bodyPr>
          <a:lstStyle/>
          <a:p>
            <a:r>
              <a:rPr lang="en-US" sz="2400" b="1" i="1" dirty="0" err="1">
                <a:latin typeface="Josefin Sans" pitchFamily="2" charset="0"/>
              </a:rPr>
              <a:t>Lĩnh</a:t>
            </a:r>
            <a:r>
              <a:rPr lang="en-US" sz="2400" b="1" i="1" dirty="0">
                <a:latin typeface="Josefin Sans" pitchFamily="2" charset="0"/>
              </a:rPr>
              <a:t> </a:t>
            </a:r>
            <a:r>
              <a:rPr lang="en-US" sz="2400" b="1" i="1" dirty="0" err="1">
                <a:latin typeface="Josefin Sans" pitchFamily="2" charset="0"/>
              </a:rPr>
              <a:t>vực</a:t>
            </a:r>
            <a:r>
              <a:rPr lang="en-US" sz="2400" b="1" i="1" dirty="0">
                <a:latin typeface="Josefin Sans" pitchFamily="2" charset="0"/>
              </a:rPr>
              <a:t> y </a:t>
            </a:r>
            <a:r>
              <a:rPr lang="en-US" sz="2400" b="1" i="1" dirty="0" err="1">
                <a:latin typeface="Josefin Sans" pitchFamily="2" charset="0"/>
              </a:rPr>
              <a:t>tế</a:t>
            </a:r>
            <a:endParaRPr lang="en-US" sz="2400" b="1" i="1" dirty="0">
              <a:latin typeface="Josefin Sans" pitchFamily="2" charset="0"/>
            </a:endParaRPr>
          </a:p>
        </p:txBody>
      </p:sp>
      <p:sp>
        <p:nvSpPr>
          <p:cNvPr id="3" name="TextBox 2">
            <a:extLst>
              <a:ext uri="{FF2B5EF4-FFF2-40B4-BE49-F238E27FC236}">
                <a16:creationId xmlns:a16="http://schemas.microsoft.com/office/drawing/2014/main" id="{9E25255A-19CE-46F1-BC3D-65A9399A8AD1}"/>
              </a:ext>
            </a:extLst>
          </p:cNvPr>
          <p:cNvSpPr txBox="1"/>
          <p:nvPr/>
        </p:nvSpPr>
        <p:spPr>
          <a:xfrm>
            <a:off x="3196517" y="8918617"/>
            <a:ext cx="3626314" cy="523220"/>
          </a:xfrm>
          <a:prstGeom prst="rect">
            <a:avLst/>
          </a:prstGeom>
          <a:noFill/>
        </p:spPr>
        <p:txBody>
          <a:bodyPr wrap="none" rtlCol="0">
            <a:spAutoFit/>
          </a:bodyPr>
          <a:lstStyle/>
          <a:p>
            <a:r>
              <a:rPr lang="en-US" sz="2800" b="1" i="1" dirty="0" err="1">
                <a:latin typeface="Josefin Sans" pitchFamily="2" charset="0"/>
              </a:rPr>
              <a:t>Lĩnh</a:t>
            </a:r>
            <a:r>
              <a:rPr lang="en-US" sz="2800" b="1" i="1" dirty="0">
                <a:latin typeface="Josefin Sans" pitchFamily="2" charset="0"/>
              </a:rPr>
              <a:t> </a:t>
            </a:r>
            <a:r>
              <a:rPr lang="en-US" sz="2800" b="1" i="1" dirty="0" err="1">
                <a:latin typeface="Josefin Sans" pitchFamily="2" charset="0"/>
              </a:rPr>
              <a:t>vực</a:t>
            </a:r>
            <a:r>
              <a:rPr lang="en-US" sz="2800" b="1" i="1" dirty="0">
                <a:latin typeface="Josefin Sans" pitchFamily="2" charset="0"/>
              </a:rPr>
              <a:t> </a:t>
            </a:r>
            <a:r>
              <a:rPr lang="en-US" sz="2800" b="1" i="1" dirty="0" err="1">
                <a:latin typeface="Josefin Sans" pitchFamily="2" charset="0"/>
              </a:rPr>
              <a:t>giao</a:t>
            </a:r>
            <a:r>
              <a:rPr lang="en-US" sz="2800" b="1" i="1" dirty="0">
                <a:latin typeface="Josefin Sans" pitchFamily="2" charset="0"/>
              </a:rPr>
              <a:t> </a:t>
            </a:r>
            <a:r>
              <a:rPr lang="en-US" sz="2800" b="1" i="1" dirty="0" err="1">
                <a:latin typeface="Josefin Sans" pitchFamily="2" charset="0"/>
              </a:rPr>
              <a:t>thông</a:t>
            </a:r>
            <a:endParaRPr lang="en-US" sz="2800" b="1" i="1" dirty="0">
              <a:latin typeface="Josefin Sans" pitchFamily="2" charset="0"/>
            </a:endParaRPr>
          </a:p>
        </p:txBody>
      </p:sp>
      <p:sp>
        <p:nvSpPr>
          <p:cNvPr id="4" name="TextBox 3">
            <a:extLst>
              <a:ext uri="{FF2B5EF4-FFF2-40B4-BE49-F238E27FC236}">
                <a16:creationId xmlns:a16="http://schemas.microsoft.com/office/drawing/2014/main" id="{8CF27DE6-426A-43F6-8291-E161757042DB}"/>
              </a:ext>
            </a:extLst>
          </p:cNvPr>
          <p:cNvSpPr txBox="1"/>
          <p:nvPr/>
        </p:nvSpPr>
        <p:spPr>
          <a:xfrm>
            <a:off x="12273173" y="8893248"/>
            <a:ext cx="3557384" cy="523220"/>
          </a:xfrm>
          <a:prstGeom prst="rect">
            <a:avLst/>
          </a:prstGeom>
          <a:noFill/>
        </p:spPr>
        <p:txBody>
          <a:bodyPr wrap="none" rtlCol="0">
            <a:spAutoFit/>
          </a:bodyPr>
          <a:lstStyle/>
          <a:p>
            <a:r>
              <a:rPr lang="en-US" sz="2800" b="1" i="1" dirty="0" err="1">
                <a:latin typeface="Josefin Sans" pitchFamily="2" charset="0"/>
              </a:rPr>
              <a:t>Nhận</a:t>
            </a:r>
            <a:r>
              <a:rPr lang="en-US" sz="2800" b="1" i="1" dirty="0">
                <a:latin typeface="Josefin Sans" pitchFamily="2" charset="0"/>
              </a:rPr>
              <a:t> </a:t>
            </a:r>
            <a:r>
              <a:rPr lang="en-US" sz="2800" b="1" i="1" dirty="0" err="1">
                <a:latin typeface="Josefin Sans" pitchFamily="2" charset="0"/>
              </a:rPr>
              <a:t>dạng</a:t>
            </a:r>
            <a:r>
              <a:rPr lang="en-US" sz="2800" b="1" i="1" dirty="0">
                <a:latin typeface="Josefin Sans" pitchFamily="2" charset="0"/>
              </a:rPr>
              <a:t> </a:t>
            </a:r>
            <a:r>
              <a:rPr lang="en-US" sz="2800" b="1" i="1" dirty="0" err="1">
                <a:latin typeface="Josefin Sans" pitchFamily="2" charset="0"/>
              </a:rPr>
              <a:t>vân</a:t>
            </a:r>
            <a:r>
              <a:rPr lang="en-US" sz="2800" b="1" i="1" dirty="0">
                <a:latin typeface="Josefin Sans" pitchFamily="2" charset="0"/>
              </a:rPr>
              <a:t> </a:t>
            </a:r>
            <a:r>
              <a:rPr lang="en-US" sz="2800" b="1" i="1" dirty="0" err="1">
                <a:latin typeface="Josefin Sans" pitchFamily="2" charset="0"/>
              </a:rPr>
              <a:t>tay</a:t>
            </a:r>
            <a:endParaRPr lang="en-US" sz="2800" b="1" i="1" dirty="0">
              <a:latin typeface="Josefin Sans" pitchFamily="2" charset="0"/>
            </a:endParaRPr>
          </a:p>
        </p:txBody>
      </p:sp>
    </p:spTree>
    <p:extLst>
      <p:ext uri="{BB962C8B-B14F-4D97-AF65-F5344CB8AC3E}">
        <p14:creationId xmlns:p14="http://schemas.microsoft.com/office/powerpoint/2010/main" val="2482740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6"/>
          <p:cNvPicPr preferRelativeResize="0"/>
          <p:nvPr/>
        </p:nvPicPr>
        <p:blipFill rotWithShape="1">
          <a:blip r:embed="rId3">
            <a:alphaModFix amt="19999"/>
          </a:blip>
          <a:srcRect/>
          <a:stretch/>
        </p:blipFill>
        <p:spPr>
          <a:xfrm rot="-8698564">
            <a:off x="-2337952" y="-3928601"/>
            <a:ext cx="8685195" cy="9000202"/>
          </a:xfrm>
          <a:prstGeom prst="rect">
            <a:avLst/>
          </a:prstGeom>
          <a:noFill/>
          <a:ln>
            <a:noFill/>
          </a:ln>
        </p:spPr>
      </p:pic>
      <p:pic>
        <p:nvPicPr>
          <p:cNvPr id="196" name="Google Shape;196;p6"/>
          <p:cNvPicPr preferRelativeResize="0"/>
          <p:nvPr/>
        </p:nvPicPr>
        <p:blipFill rotWithShape="1">
          <a:blip r:embed="rId3">
            <a:alphaModFix amt="19999"/>
          </a:blip>
          <a:srcRect/>
          <a:stretch/>
        </p:blipFill>
        <p:spPr>
          <a:xfrm rot="10602341">
            <a:off x="11662751" y="2855952"/>
            <a:ext cx="8685195" cy="9000202"/>
          </a:xfrm>
          <a:prstGeom prst="rect">
            <a:avLst/>
          </a:prstGeom>
          <a:noFill/>
          <a:ln>
            <a:noFill/>
          </a:ln>
        </p:spPr>
      </p:pic>
      <p:pic>
        <p:nvPicPr>
          <p:cNvPr id="197" name="Google Shape;197;p6"/>
          <p:cNvPicPr preferRelativeResize="0"/>
          <p:nvPr/>
        </p:nvPicPr>
        <p:blipFill rotWithShape="1">
          <a:blip r:embed="rId4">
            <a:alphaModFix/>
          </a:blip>
          <a:srcRect l="8411" r="8411"/>
          <a:stretch/>
        </p:blipFill>
        <p:spPr>
          <a:xfrm>
            <a:off x="420837" y="1215751"/>
            <a:ext cx="8723163" cy="7855497"/>
          </a:xfrm>
          <a:prstGeom prst="rect">
            <a:avLst/>
          </a:prstGeom>
          <a:noFill/>
          <a:ln>
            <a:noFill/>
          </a:ln>
        </p:spPr>
      </p:pic>
      <p:grpSp>
        <p:nvGrpSpPr>
          <p:cNvPr id="198" name="Google Shape;198;p6"/>
          <p:cNvGrpSpPr/>
          <p:nvPr/>
        </p:nvGrpSpPr>
        <p:grpSpPr>
          <a:xfrm>
            <a:off x="9144000" y="3742067"/>
            <a:ext cx="7615777" cy="3397730"/>
            <a:chOff x="0" y="100013"/>
            <a:chExt cx="10154369" cy="4530307"/>
          </a:xfrm>
        </p:grpSpPr>
        <p:sp>
          <p:nvSpPr>
            <p:cNvPr id="199" name="Google Shape;199;p6"/>
            <p:cNvSpPr txBox="1"/>
            <p:nvPr/>
          </p:nvSpPr>
          <p:spPr>
            <a:xfrm>
              <a:off x="0" y="3909754"/>
              <a:ext cx="10154369" cy="720566"/>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3500"/>
                <a:buFont typeface="Arial"/>
                <a:buNone/>
              </a:pPr>
              <a:endParaRPr sz="3500" b="0" i="0" u="none" strike="noStrike" cap="none">
                <a:solidFill>
                  <a:srgbClr val="FFFFFF"/>
                </a:solidFill>
                <a:latin typeface="Fira Sans Light"/>
                <a:ea typeface="Fira Sans Light"/>
                <a:cs typeface="Fira Sans Light"/>
                <a:sym typeface="Fira Sans Light"/>
              </a:endParaRPr>
            </a:p>
          </p:txBody>
        </p:sp>
        <p:sp>
          <p:nvSpPr>
            <p:cNvPr id="200" name="Google Shape;200;p6"/>
            <p:cNvSpPr txBox="1"/>
            <p:nvPr/>
          </p:nvSpPr>
          <p:spPr>
            <a:xfrm>
              <a:off x="0" y="100013"/>
              <a:ext cx="10154369" cy="305752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7500"/>
                <a:buFont typeface="Arial"/>
                <a:buNone/>
              </a:pPr>
              <a:r>
                <a:rPr lang="en-US" sz="7500" b="1" i="0" u="none" strike="noStrike" cap="none">
                  <a:solidFill>
                    <a:srgbClr val="000000"/>
                  </a:solidFill>
                  <a:latin typeface="Fira Sans"/>
                  <a:ea typeface="Fira Sans"/>
                  <a:cs typeface="Fira Sans"/>
                  <a:sym typeface="Fira Sans"/>
                </a:rPr>
                <a:t>Các thuật toán phân cụm</a:t>
              </a:r>
              <a:endParaRPr sz="1400" b="0" i="0" u="none" strike="noStrike" cap="none">
                <a:solidFill>
                  <a:srgbClr val="000000"/>
                </a:solidFill>
                <a:latin typeface="Arial"/>
                <a:ea typeface="Arial"/>
                <a:cs typeface="Arial"/>
                <a:sym typeface="Arial"/>
              </a:endParaRPr>
            </a:p>
          </p:txBody>
        </p:sp>
      </p:grpSp>
      <p:pic>
        <p:nvPicPr>
          <p:cNvPr id="201" name="Google Shape;201;p6"/>
          <p:cNvPicPr preferRelativeResize="0"/>
          <p:nvPr/>
        </p:nvPicPr>
        <p:blipFill rotWithShape="1">
          <a:blip r:embed="rId3">
            <a:alphaModFix amt="19999"/>
          </a:blip>
          <a:srcRect/>
          <a:stretch/>
        </p:blipFill>
        <p:spPr>
          <a:xfrm rot="-3397579">
            <a:off x="15243512" y="-1356315"/>
            <a:ext cx="4603079" cy="4770030"/>
          </a:xfrm>
          <a:prstGeom prst="rect">
            <a:avLst/>
          </a:prstGeom>
          <a:noFill/>
          <a:ln>
            <a:noFill/>
          </a:ln>
        </p:spPr>
      </p:pic>
      <p:sp>
        <p:nvSpPr>
          <p:cNvPr id="202" name="Google Shape;202;p6"/>
          <p:cNvSpPr txBox="1"/>
          <p:nvPr/>
        </p:nvSpPr>
        <p:spPr>
          <a:xfrm>
            <a:off x="17270092" y="9293443"/>
            <a:ext cx="5499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en-US" sz="3100" dirty="0">
                <a:latin typeface="Calibri"/>
                <a:ea typeface="Calibri"/>
                <a:cs typeface="Calibri"/>
                <a:sym typeface="Calibri"/>
              </a:rPr>
              <a:t>7</a:t>
            </a:r>
            <a:endParaRPr sz="3100" b="0" i="0" u="none" strike="noStrike" cap="none"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487417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7"/>
          <p:cNvSpPr txBox="1"/>
          <p:nvPr/>
        </p:nvSpPr>
        <p:spPr>
          <a:xfrm>
            <a:off x="3016322" y="1147263"/>
            <a:ext cx="5517977" cy="1097347"/>
          </a:xfrm>
          <a:prstGeom prst="rect">
            <a:avLst/>
          </a:prstGeom>
          <a:noFill/>
          <a:ln>
            <a:noFill/>
          </a:ln>
        </p:spPr>
        <p:txBody>
          <a:bodyPr spcFirstLastPara="1" wrap="square" lIns="0" tIns="0" rIns="0" bIns="0" anchor="t" anchorCtr="0">
            <a:spAutoFit/>
          </a:bodyPr>
          <a:lstStyle/>
          <a:p>
            <a:pPr marL="0" marR="0" lvl="0" indent="0" algn="ctr" rtl="0">
              <a:lnSpc>
                <a:spcPct val="120033"/>
              </a:lnSpc>
              <a:spcBef>
                <a:spcPts val="0"/>
              </a:spcBef>
              <a:spcAft>
                <a:spcPts val="0"/>
              </a:spcAft>
              <a:buClr>
                <a:srgbClr val="000000"/>
              </a:buClr>
              <a:buSzPts val="3599"/>
              <a:buFont typeface="Arial"/>
              <a:buNone/>
            </a:pPr>
            <a:r>
              <a:rPr lang="en-US" sz="3599" b="0" i="0" u="none" strike="noStrike" cap="none">
                <a:solidFill>
                  <a:schemeClr val="dk1"/>
                </a:solidFill>
                <a:latin typeface="Josefin Sans"/>
                <a:ea typeface="Josefin Sans"/>
                <a:cs typeface="Josefin Sans"/>
                <a:sym typeface="Josefin Sans"/>
              </a:rPr>
              <a:t>K-MEANS CLUSTERING</a:t>
            </a:r>
            <a:endParaRPr sz="1400" b="0" i="0" u="none" strike="noStrike" cap="none">
              <a:solidFill>
                <a:srgbClr val="000000"/>
              </a:solidFill>
              <a:latin typeface="Arial"/>
              <a:ea typeface="Arial"/>
              <a:cs typeface="Arial"/>
              <a:sym typeface="Arial"/>
            </a:endParaRPr>
          </a:p>
        </p:txBody>
      </p:sp>
      <p:sp>
        <p:nvSpPr>
          <p:cNvPr id="208" name="Google Shape;208;p7"/>
          <p:cNvSpPr/>
          <p:nvPr/>
        </p:nvSpPr>
        <p:spPr>
          <a:xfrm>
            <a:off x="17260575" y="8462486"/>
            <a:ext cx="568950" cy="5715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7"/>
          <p:cNvSpPr/>
          <p:nvPr/>
        </p:nvSpPr>
        <p:spPr>
          <a:xfrm>
            <a:off x="9124950" y="-209550"/>
            <a:ext cx="38100" cy="10706100"/>
          </a:xfrm>
          <a:prstGeom prst="rect">
            <a:avLst/>
          </a:prstGeom>
          <a:solidFill>
            <a:srgbClr val="E2E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7"/>
          <p:cNvSpPr/>
          <p:nvPr/>
        </p:nvSpPr>
        <p:spPr>
          <a:xfrm>
            <a:off x="9015997" y="1695937"/>
            <a:ext cx="256007" cy="257154"/>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7"/>
          <p:cNvSpPr/>
          <p:nvPr/>
        </p:nvSpPr>
        <p:spPr>
          <a:xfrm>
            <a:off x="9015997" y="3908594"/>
            <a:ext cx="256007" cy="257154"/>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7"/>
          <p:cNvSpPr/>
          <p:nvPr/>
        </p:nvSpPr>
        <p:spPr>
          <a:xfrm>
            <a:off x="9015997" y="6121252"/>
            <a:ext cx="256007" cy="257154"/>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7"/>
          <p:cNvSpPr/>
          <p:nvPr/>
        </p:nvSpPr>
        <p:spPr>
          <a:xfrm>
            <a:off x="9015997" y="8333909"/>
            <a:ext cx="256007" cy="257154"/>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7"/>
          <p:cNvSpPr/>
          <p:nvPr/>
        </p:nvSpPr>
        <p:spPr>
          <a:xfrm>
            <a:off x="-317047" y="604334"/>
            <a:ext cx="1342738" cy="134875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5" name="Google Shape;215;p7"/>
          <p:cNvPicPr preferRelativeResize="0"/>
          <p:nvPr/>
        </p:nvPicPr>
        <p:blipFill rotWithShape="1">
          <a:blip r:embed="rId3">
            <a:alphaModFix/>
          </a:blip>
          <a:srcRect/>
          <a:stretch/>
        </p:blipFill>
        <p:spPr>
          <a:xfrm rot="-2120230">
            <a:off x="16952691" y="6143167"/>
            <a:ext cx="1741778" cy="1804951"/>
          </a:xfrm>
          <a:prstGeom prst="rect">
            <a:avLst/>
          </a:prstGeom>
          <a:noFill/>
          <a:ln>
            <a:noFill/>
          </a:ln>
        </p:spPr>
      </p:pic>
      <p:pic>
        <p:nvPicPr>
          <p:cNvPr id="216" name="Google Shape;216;p7"/>
          <p:cNvPicPr preferRelativeResize="0"/>
          <p:nvPr/>
        </p:nvPicPr>
        <p:blipFill rotWithShape="1">
          <a:blip r:embed="rId4">
            <a:alphaModFix amt="9999"/>
          </a:blip>
          <a:srcRect/>
          <a:stretch/>
        </p:blipFill>
        <p:spPr>
          <a:xfrm rot="-8898611">
            <a:off x="8208102" y="4949976"/>
            <a:ext cx="7230953" cy="7493216"/>
          </a:xfrm>
          <a:prstGeom prst="rect">
            <a:avLst/>
          </a:prstGeom>
          <a:noFill/>
          <a:ln>
            <a:noFill/>
          </a:ln>
        </p:spPr>
      </p:pic>
      <p:pic>
        <p:nvPicPr>
          <p:cNvPr id="217" name="Google Shape;217;p7"/>
          <p:cNvPicPr preferRelativeResize="0"/>
          <p:nvPr/>
        </p:nvPicPr>
        <p:blipFill rotWithShape="1">
          <a:blip r:embed="rId4">
            <a:alphaModFix amt="9999"/>
          </a:blip>
          <a:srcRect/>
          <a:stretch/>
        </p:blipFill>
        <p:spPr>
          <a:xfrm rot="-7912599">
            <a:off x="283697" y="-2560035"/>
            <a:ext cx="8668733" cy="8983143"/>
          </a:xfrm>
          <a:prstGeom prst="rect">
            <a:avLst/>
          </a:prstGeom>
          <a:noFill/>
          <a:ln>
            <a:noFill/>
          </a:ln>
        </p:spPr>
      </p:pic>
      <p:pic>
        <p:nvPicPr>
          <p:cNvPr id="218" name="Google Shape;218;p7"/>
          <p:cNvPicPr preferRelativeResize="0"/>
          <p:nvPr/>
        </p:nvPicPr>
        <p:blipFill rotWithShape="1">
          <a:blip r:embed="rId4">
            <a:alphaModFix amt="9999"/>
          </a:blip>
          <a:srcRect/>
          <a:stretch/>
        </p:blipFill>
        <p:spPr>
          <a:xfrm rot="4750356">
            <a:off x="2316769" y="3410501"/>
            <a:ext cx="6917083" cy="7167962"/>
          </a:xfrm>
          <a:prstGeom prst="rect">
            <a:avLst/>
          </a:prstGeom>
          <a:noFill/>
          <a:ln>
            <a:noFill/>
          </a:ln>
        </p:spPr>
      </p:pic>
      <p:pic>
        <p:nvPicPr>
          <p:cNvPr id="219" name="Google Shape;219;p7"/>
          <p:cNvPicPr preferRelativeResize="0"/>
          <p:nvPr/>
        </p:nvPicPr>
        <p:blipFill rotWithShape="1">
          <a:blip r:embed="rId4">
            <a:alphaModFix amt="9999"/>
          </a:blip>
          <a:srcRect/>
          <a:stretch/>
        </p:blipFill>
        <p:spPr>
          <a:xfrm rot="-5688114">
            <a:off x="8410395" y="-1971930"/>
            <a:ext cx="9491370" cy="9835617"/>
          </a:xfrm>
          <a:prstGeom prst="rect">
            <a:avLst/>
          </a:prstGeom>
          <a:noFill/>
          <a:ln>
            <a:noFill/>
          </a:ln>
        </p:spPr>
      </p:pic>
      <p:sp>
        <p:nvSpPr>
          <p:cNvPr id="220" name="Google Shape;220;p7"/>
          <p:cNvSpPr txBox="1"/>
          <p:nvPr/>
        </p:nvSpPr>
        <p:spPr>
          <a:xfrm>
            <a:off x="17270092" y="9293443"/>
            <a:ext cx="5499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en-US" sz="3100" dirty="0">
                <a:latin typeface="Calibri"/>
                <a:ea typeface="Calibri"/>
                <a:cs typeface="Calibri"/>
                <a:sym typeface="Calibri"/>
              </a:rPr>
              <a:t>8</a:t>
            </a:r>
            <a:endParaRPr sz="3100" b="0" i="0" u="none" strike="noStrike" cap="none" dirty="0">
              <a:solidFill>
                <a:srgbClr val="000000"/>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7"/>
                                        </p:tgtEl>
                                        <p:attrNameLst>
                                          <p:attrName>style.visibility</p:attrName>
                                        </p:attrNameLst>
                                      </p:cBhvr>
                                      <p:to>
                                        <p:strVal val="visible"/>
                                      </p:to>
                                    </p:set>
                                    <p:animEffect transition="in" filter="fade">
                                      <p:cBhvr>
                                        <p:cTn id="7" dur="5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8"/>
          <p:cNvPicPr preferRelativeResize="0"/>
          <p:nvPr/>
        </p:nvPicPr>
        <p:blipFill rotWithShape="1">
          <a:blip r:embed="rId3">
            <a:alphaModFix/>
          </a:blip>
          <a:srcRect/>
          <a:stretch/>
        </p:blipFill>
        <p:spPr>
          <a:xfrm rot="10479131">
            <a:off x="-1782493" y="-985220"/>
            <a:ext cx="11828430" cy="12257441"/>
          </a:xfrm>
          <a:prstGeom prst="rect">
            <a:avLst/>
          </a:prstGeom>
          <a:noFill/>
          <a:ln>
            <a:noFill/>
          </a:ln>
        </p:spPr>
      </p:pic>
      <p:pic>
        <p:nvPicPr>
          <p:cNvPr id="226" name="Google Shape;226;p8"/>
          <p:cNvPicPr preferRelativeResize="0"/>
          <p:nvPr/>
        </p:nvPicPr>
        <p:blipFill rotWithShape="1">
          <a:blip r:embed="rId4">
            <a:alphaModFix amt="9999"/>
          </a:blip>
          <a:srcRect/>
          <a:stretch/>
        </p:blipFill>
        <p:spPr>
          <a:xfrm rot="162892">
            <a:off x="6138829" y="7329482"/>
            <a:ext cx="5075946" cy="5260048"/>
          </a:xfrm>
          <a:prstGeom prst="rect">
            <a:avLst/>
          </a:prstGeom>
          <a:noFill/>
          <a:ln>
            <a:noFill/>
          </a:ln>
        </p:spPr>
      </p:pic>
      <p:pic>
        <p:nvPicPr>
          <p:cNvPr id="227" name="Google Shape;227;p8"/>
          <p:cNvPicPr preferRelativeResize="0"/>
          <p:nvPr/>
        </p:nvPicPr>
        <p:blipFill rotWithShape="1">
          <a:blip r:embed="rId5">
            <a:alphaModFix amt="19999"/>
          </a:blip>
          <a:srcRect/>
          <a:stretch/>
        </p:blipFill>
        <p:spPr>
          <a:xfrm rot="4280451">
            <a:off x="15442780" y="-1044451"/>
            <a:ext cx="4001180" cy="4146301"/>
          </a:xfrm>
          <a:prstGeom prst="rect">
            <a:avLst/>
          </a:prstGeom>
          <a:noFill/>
          <a:ln>
            <a:noFill/>
          </a:ln>
        </p:spPr>
      </p:pic>
      <p:sp>
        <p:nvSpPr>
          <p:cNvPr id="228" name="Google Shape;228;p8"/>
          <p:cNvSpPr txBox="1"/>
          <p:nvPr/>
        </p:nvSpPr>
        <p:spPr>
          <a:xfrm>
            <a:off x="-1529924" y="4164527"/>
            <a:ext cx="6667900" cy="566857"/>
          </a:xfrm>
          <a:prstGeom prst="rect">
            <a:avLst/>
          </a:prstGeom>
          <a:noFill/>
          <a:ln>
            <a:noFill/>
          </a:ln>
        </p:spPr>
        <p:txBody>
          <a:bodyPr spcFirstLastPara="1" wrap="square" lIns="0" tIns="0" rIns="0" bIns="0" anchor="t" anchorCtr="0">
            <a:spAutoFit/>
          </a:bodyPr>
          <a:lstStyle/>
          <a:p>
            <a:pPr marL="0" marR="0" lvl="0" indent="0" algn="r" rtl="0">
              <a:lnSpc>
                <a:spcPct val="120016"/>
              </a:lnSpc>
              <a:spcBef>
                <a:spcPts val="0"/>
              </a:spcBef>
              <a:spcAft>
                <a:spcPts val="0"/>
              </a:spcAft>
              <a:buClr>
                <a:srgbClr val="000000"/>
              </a:buClr>
              <a:buSzPts val="3672"/>
              <a:buFont typeface="Arial"/>
              <a:buNone/>
            </a:pPr>
            <a:r>
              <a:rPr lang="en-US" sz="3672" b="1" i="0" u="none" strike="noStrike" cap="none" dirty="0">
                <a:solidFill>
                  <a:srgbClr val="000000"/>
                </a:solidFill>
                <a:latin typeface="Josefin Sans"/>
                <a:ea typeface="Josefin Sans"/>
                <a:cs typeface="Josefin Sans"/>
                <a:sym typeface="Josefin Sans"/>
              </a:rPr>
              <a:t>CƠ SỞ LÝ THUYẾT</a:t>
            </a:r>
            <a:endParaRPr sz="1400" b="0" i="0" u="none" strike="noStrike" cap="none" dirty="0">
              <a:solidFill>
                <a:srgbClr val="000000"/>
              </a:solidFill>
              <a:latin typeface="Arial"/>
              <a:ea typeface="Arial"/>
              <a:cs typeface="Arial"/>
              <a:sym typeface="Arial"/>
            </a:endParaRPr>
          </a:p>
        </p:txBody>
      </p:sp>
      <p:sp>
        <p:nvSpPr>
          <p:cNvPr id="229" name="Google Shape;229;p8"/>
          <p:cNvSpPr txBox="1"/>
          <p:nvPr/>
        </p:nvSpPr>
        <p:spPr>
          <a:xfrm>
            <a:off x="1190514" y="5229332"/>
            <a:ext cx="6667900" cy="3096682"/>
          </a:xfrm>
          <a:prstGeom prst="rect">
            <a:avLst/>
          </a:prstGeom>
          <a:noFill/>
          <a:ln>
            <a:noFill/>
          </a:ln>
        </p:spPr>
        <p:txBody>
          <a:bodyPr spcFirstLastPara="1" wrap="square" lIns="0" tIns="0" rIns="0" bIns="0" anchor="t" anchorCtr="0">
            <a:spAutoFit/>
          </a:bodyPr>
          <a:lstStyle/>
          <a:p>
            <a:pPr marL="0" marR="0" lvl="0" indent="0" algn="r" rtl="0">
              <a:lnSpc>
                <a:spcPct val="150018"/>
              </a:lnSpc>
              <a:spcBef>
                <a:spcPts val="0"/>
              </a:spcBef>
              <a:spcAft>
                <a:spcPts val="0"/>
              </a:spcAft>
              <a:buClr>
                <a:srgbClr val="000000"/>
              </a:buClr>
              <a:buSzPts val="2683"/>
              <a:buFont typeface="Arial"/>
              <a:buNone/>
            </a:pPr>
            <a:r>
              <a:rPr lang="en-US" sz="2683" b="0" i="0" u="none" strike="noStrike" cap="none" dirty="0" err="1">
                <a:solidFill>
                  <a:srgbClr val="000000"/>
                </a:solidFill>
                <a:latin typeface="Josefin Sans"/>
                <a:ea typeface="Josefin Sans"/>
                <a:cs typeface="Josefin Sans"/>
                <a:sym typeface="Josefin Sans"/>
              </a:rPr>
              <a:t>Nhóm</a:t>
            </a:r>
            <a:r>
              <a:rPr lang="en-US" sz="2683" b="0" i="0" u="none" strike="noStrike" cap="none" dirty="0">
                <a:solidFill>
                  <a:srgbClr val="000000"/>
                </a:solidFill>
                <a:latin typeface="Josefin Sans"/>
                <a:ea typeface="Josefin Sans"/>
                <a:cs typeface="Josefin Sans"/>
                <a:sym typeface="Josefin Sans"/>
              </a:rPr>
              <a:t> </a:t>
            </a:r>
            <a:r>
              <a:rPr lang="en-US" sz="2683" b="0" i="0" u="none" strike="noStrike" cap="none" dirty="0" err="1">
                <a:solidFill>
                  <a:srgbClr val="000000"/>
                </a:solidFill>
                <a:latin typeface="Josefin Sans"/>
                <a:ea typeface="Josefin Sans"/>
                <a:cs typeface="Josefin Sans"/>
                <a:sym typeface="Josefin Sans"/>
              </a:rPr>
              <a:t>các</a:t>
            </a:r>
            <a:r>
              <a:rPr lang="en-US" sz="2683" b="0" i="0" u="none" strike="noStrike" cap="none" dirty="0">
                <a:solidFill>
                  <a:srgbClr val="000000"/>
                </a:solidFill>
                <a:latin typeface="Josefin Sans"/>
                <a:ea typeface="Josefin Sans"/>
                <a:cs typeface="Josefin Sans"/>
                <a:sym typeface="Josefin Sans"/>
              </a:rPr>
              <a:t> </a:t>
            </a:r>
            <a:r>
              <a:rPr lang="en-US" sz="2683" b="0" i="0" u="none" strike="noStrike" cap="none" dirty="0" err="1">
                <a:solidFill>
                  <a:srgbClr val="000000"/>
                </a:solidFill>
                <a:latin typeface="Josefin Sans"/>
                <a:ea typeface="Josefin Sans"/>
                <a:cs typeface="Josefin Sans"/>
                <a:sym typeface="Josefin Sans"/>
              </a:rPr>
              <a:t>màu</a:t>
            </a:r>
            <a:r>
              <a:rPr lang="en-US" sz="2683" b="0" i="0" u="none" strike="noStrike" cap="none" dirty="0">
                <a:solidFill>
                  <a:srgbClr val="000000"/>
                </a:solidFill>
                <a:latin typeface="Josefin Sans"/>
                <a:ea typeface="Josefin Sans"/>
                <a:cs typeface="Josefin Sans"/>
                <a:sym typeface="Josefin Sans"/>
              </a:rPr>
              <a:t> </a:t>
            </a:r>
            <a:r>
              <a:rPr lang="en-US" sz="2683" b="0" i="0" u="none" strike="noStrike" cap="none" dirty="0" err="1">
                <a:solidFill>
                  <a:srgbClr val="000000"/>
                </a:solidFill>
                <a:latin typeface="Josefin Sans"/>
                <a:ea typeface="Josefin Sans"/>
                <a:cs typeface="Josefin Sans"/>
                <a:sym typeface="Josefin Sans"/>
              </a:rPr>
              <a:t>tương</a:t>
            </a:r>
            <a:r>
              <a:rPr lang="en-US" sz="2683" b="0" i="0" u="none" strike="noStrike" cap="none" dirty="0">
                <a:solidFill>
                  <a:srgbClr val="000000"/>
                </a:solidFill>
                <a:latin typeface="Josefin Sans"/>
                <a:ea typeface="Josefin Sans"/>
                <a:cs typeface="Josefin Sans"/>
                <a:sym typeface="Josefin Sans"/>
              </a:rPr>
              <a:t> </a:t>
            </a:r>
            <a:r>
              <a:rPr lang="en-US" sz="2683" b="0" i="0" u="none" strike="noStrike" cap="none" dirty="0" err="1">
                <a:solidFill>
                  <a:srgbClr val="000000"/>
                </a:solidFill>
                <a:latin typeface="Josefin Sans"/>
                <a:ea typeface="Josefin Sans"/>
                <a:cs typeface="Josefin Sans"/>
                <a:sym typeface="Josefin Sans"/>
              </a:rPr>
              <a:t>tự</a:t>
            </a:r>
            <a:r>
              <a:rPr lang="en-US" sz="2683" b="0" i="0" u="none" strike="noStrike" cap="none" dirty="0">
                <a:solidFill>
                  <a:srgbClr val="000000"/>
                </a:solidFill>
                <a:latin typeface="Josefin Sans"/>
                <a:ea typeface="Josefin Sans"/>
                <a:cs typeface="Josefin Sans"/>
                <a:sym typeface="Josefin Sans"/>
              </a:rPr>
              <a:t> </a:t>
            </a:r>
            <a:r>
              <a:rPr lang="en-US" sz="2683" b="0" i="0" u="none" strike="noStrike" cap="none" dirty="0" err="1">
                <a:solidFill>
                  <a:srgbClr val="000000"/>
                </a:solidFill>
                <a:latin typeface="Josefin Sans"/>
                <a:ea typeface="Josefin Sans"/>
                <a:cs typeface="Josefin Sans"/>
                <a:sym typeface="Josefin Sans"/>
              </a:rPr>
              <a:t>lại</a:t>
            </a:r>
            <a:r>
              <a:rPr lang="en-US" sz="2683" b="0" i="0" u="none" strike="noStrike" cap="none" dirty="0">
                <a:solidFill>
                  <a:srgbClr val="000000"/>
                </a:solidFill>
                <a:latin typeface="Josefin Sans"/>
                <a:ea typeface="Josefin Sans"/>
                <a:cs typeface="Josefin Sans"/>
                <a:sym typeface="Josefin Sans"/>
              </a:rPr>
              <a:t> </a:t>
            </a:r>
            <a:r>
              <a:rPr lang="en-US" sz="2683" b="0" i="0" u="none" strike="noStrike" cap="none" dirty="0" err="1">
                <a:solidFill>
                  <a:srgbClr val="000000"/>
                </a:solidFill>
                <a:latin typeface="Josefin Sans"/>
                <a:ea typeface="Josefin Sans"/>
                <a:cs typeface="Josefin Sans"/>
                <a:sym typeface="Josefin Sans"/>
              </a:rPr>
              <a:t>thành</a:t>
            </a:r>
            <a:r>
              <a:rPr lang="en-US" sz="2683" b="0" i="0" u="none" strike="noStrike" cap="none" dirty="0">
                <a:solidFill>
                  <a:srgbClr val="000000"/>
                </a:solidFill>
                <a:latin typeface="Josefin Sans"/>
                <a:ea typeface="Josefin Sans"/>
                <a:cs typeface="Josefin Sans"/>
                <a:sym typeface="Josefin Sans"/>
              </a:rPr>
              <a:t> </a:t>
            </a:r>
            <a:r>
              <a:rPr lang="en-US" sz="2683" b="0" i="0" u="none" strike="noStrike" cap="none" dirty="0" err="1">
                <a:solidFill>
                  <a:srgbClr val="000000"/>
                </a:solidFill>
                <a:latin typeface="Josefin Sans"/>
                <a:ea typeface="Josefin Sans"/>
                <a:cs typeface="Josefin Sans"/>
                <a:sym typeface="Josefin Sans"/>
              </a:rPr>
              <a:t>các</a:t>
            </a:r>
            <a:r>
              <a:rPr lang="en-US" sz="2683" b="0" i="0" u="none" strike="noStrike" cap="none" dirty="0">
                <a:solidFill>
                  <a:srgbClr val="000000"/>
                </a:solidFill>
                <a:latin typeface="Josefin Sans"/>
                <a:ea typeface="Josefin Sans"/>
                <a:cs typeface="Josefin Sans"/>
                <a:sym typeface="Josefin Sans"/>
              </a:rPr>
              <a:t> </a:t>
            </a:r>
            <a:r>
              <a:rPr lang="en-US" sz="2683" b="0" i="0" u="none" strike="noStrike" cap="none" dirty="0" err="1">
                <a:solidFill>
                  <a:srgbClr val="000000"/>
                </a:solidFill>
                <a:latin typeface="Josefin Sans"/>
                <a:ea typeface="Josefin Sans"/>
                <a:cs typeface="Josefin Sans"/>
                <a:sym typeface="Josefin Sans"/>
              </a:rPr>
              <a:t>cụm</a:t>
            </a:r>
            <a:r>
              <a:rPr lang="en-US" sz="2683" b="0" i="0" u="none" strike="noStrike" cap="none" dirty="0">
                <a:solidFill>
                  <a:srgbClr val="000000"/>
                </a:solidFill>
                <a:latin typeface="Josefin Sans"/>
                <a:ea typeface="Josefin Sans"/>
                <a:cs typeface="Josefin Sans"/>
                <a:sym typeface="Josefin Sans"/>
              </a:rPr>
              <a:t> </a:t>
            </a:r>
            <a:r>
              <a:rPr lang="en-US" sz="2683" b="0" i="0" u="none" strike="noStrike" cap="none" dirty="0" err="1">
                <a:solidFill>
                  <a:srgbClr val="000000"/>
                </a:solidFill>
                <a:latin typeface="Josefin Sans"/>
                <a:ea typeface="Josefin Sans"/>
                <a:cs typeface="Josefin Sans"/>
                <a:sym typeface="Josefin Sans"/>
              </a:rPr>
              <a:t>có</a:t>
            </a:r>
            <a:r>
              <a:rPr lang="en-US" sz="2683" b="0" i="0" u="none" strike="noStrike" cap="none" dirty="0">
                <a:solidFill>
                  <a:srgbClr val="000000"/>
                </a:solidFill>
                <a:latin typeface="Josefin Sans"/>
                <a:ea typeface="Josefin Sans"/>
                <a:cs typeface="Josefin Sans"/>
                <a:sym typeface="Josefin Sans"/>
              </a:rPr>
              <a:t> </a:t>
            </a:r>
            <a:r>
              <a:rPr lang="en-US" sz="2683" b="0" i="0" u="none" strike="noStrike" cap="none" dirty="0" err="1">
                <a:solidFill>
                  <a:srgbClr val="000000"/>
                </a:solidFill>
                <a:latin typeface="Josefin Sans"/>
                <a:ea typeface="Josefin Sans"/>
                <a:cs typeface="Josefin Sans"/>
                <a:sym typeface="Josefin Sans"/>
              </a:rPr>
              <a:t>màu</a:t>
            </a:r>
            <a:r>
              <a:rPr lang="en-US" sz="2683" b="0" i="0" u="none" strike="noStrike" cap="none" dirty="0">
                <a:solidFill>
                  <a:srgbClr val="000000"/>
                </a:solidFill>
                <a:latin typeface="Josefin Sans"/>
                <a:ea typeface="Josefin Sans"/>
                <a:cs typeface="Josefin Sans"/>
                <a:sym typeface="Josefin Sans"/>
              </a:rPr>
              <a:t> </a:t>
            </a:r>
            <a:r>
              <a:rPr lang="en-US" sz="2683" b="0" i="0" u="none" strike="noStrike" cap="none" dirty="0" err="1">
                <a:solidFill>
                  <a:srgbClr val="000000"/>
                </a:solidFill>
                <a:latin typeface="Josefin Sans"/>
                <a:ea typeface="Josefin Sans"/>
                <a:cs typeface="Josefin Sans"/>
                <a:sym typeface="Josefin Sans"/>
              </a:rPr>
              <a:t>khác</a:t>
            </a:r>
            <a:r>
              <a:rPr lang="en-US" sz="2683" b="0" i="0" u="none" strike="noStrike" cap="none" dirty="0">
                <a:solidFill>
                  <a:srgbClr val="000000"/>
                </a:solidFill>
                <a:latin typeface="Josefin Sans"/>
                <a:ea typeface="Josefin Sans"/>
                <a:cs typeface="Josefin Sans"/>
                <a:sym typeface="Josefin Sans"/>
              </a:rPr>
              <a:t> </a:t>
            </a:r>
            <a:r>
              <a:rPr lang="en-US" sz="2683" b="0" i="0" u="none" strike="noStrike" cap="none" dirty="0" err="1">
                <a:solidFill>
                  <a:srgbClr val="000000"/>
                </a:solidFill>
                <a:latin typeface="Josefin Sans"/>
                <a:ea typeface="Josefin Sans"/>
                <a:cs typeface="Josefin Sans"/>
                <a:sym typeface="Josefin Sans"/>
              </a:rPr>
              <a:t>nhau</a:t>
            </a:r>
            <a:r>
              <a:rPr lang="en-US" sz="2683" b="0" i="0" u="none" strike="noStrike" cap="none" dirty="0">
                <a:solidFill>
                  <a:srgbClr val="000000"/>
                </a:solidFill>
                <a:latin typeface="Josefin Sans"/>
                <a:ea typeface="Josefin Sans"/>
                <a:cs typeface="Josefin Sans"/>
                <a:sym typeface="Josefin Sans"/>
              </a:rPr>
              <a:t> (</a:t>
            </a:r>
            <a:r>
              <a:rPr lang="en-US" sz="2683" b="0" i="0" u="none" strike="noStrike" cap="none" dirty="0" err="1">
                <a:solidFill>
                  <a:srgbClr val="000000"/>
                </a:solidFill>
                <a:latin typeface="Josefin Sans"/>
                <a:ea typeface="Josefin Sans"/>
                <a:cs typeface="Josefin Sans"/>
                <a:sym typeface="Josefin Sans"/>
              </a:rPr>
              <a:t>gồm</a:t>
            </a:r>
            <a:r>
              <a:rPr lang="en-US" sz="2683" b="0" i="0" u="none" strike="noStrike" cap="none" dirty="0">
                <a:solidFill>
                  <a:srgbClr val="000000"/>
                </a:solidFill>
                <a:latin typeface="Josefin Sans"/>
                <a:ea typeface="Josefin Sans"/>
                <a:cs typeface="Josefin Sans"/>
                <a:sym typeface="Josefin Sans"/>
              </a:rPr>
              <a:t> </a:t>
            </a:r>
            <a:r>
              <a:rPr lang="en-US" sz="2683" b="0" i="0" u="none" strike="noStrike" cap="none" dirty="0" err="1">
                <a:solidFill>
                  <a:srgbClr val="000000"/>
                </a:solidFill>
                <a:latin typeface="Josefin Sans"/>
                <a:ea typeface="Josefin Sans"/>
                <a:cs typeface="Josefin Sans"/>
                <a:sym typeface="Josefin Sans"/>
              </a:rPr>
              <a:t>các</a:t>
            </a:r>
            <a:r>
              <a:rPr lang="en-US" sz="2683" b="0" i="0" u="none" strike="noStrike" cap="none" dirty="0">
                <a:solidFill>
                  <a:srgbClr val="000000"/>
                </a:solidFill>
                <a:latin typeface="Josefin Sans"/>
                <a:ea typeface="Josefin Sans"/>
                <a:cs typeface="Josefin Sans"/>
                <a:sym typeface="Josefin Sans"/>
              </a:rPr>
              <a:t> </a:t>
            </a:r>
            <a:r>
              <a:rPr lang="en-US" sz="2683" b="0" i="0" u="none" strike="noStrike" cap="none" dirty="0" err="1">
                <a:solidFill>
                  <a:srgbClr val="000000"/>
                </a:solidFill>
                <a:latin typeface="Josefin Sans"/>
                <a:ea typeface="Josefin Sans"/>
                <a:cs typeface="Josefin Sans"/>
                <a:sym typeface="Josefin Sans"/>
              </a:rPr>
              <a:t>giá</a:t>
            </a:r>
            <a:r>
              <a:rPr lang="en-US" sz="2683" b="0" i="0" u="none" strike="noStrike" cap="none" dirty="0">
                <a:solidFill>
                  <a:srgbClr val="000000"/>
                </a:solidFill>
                <a:latin typeface="Josefin Sans"/>
                <a:ea typeface="Josefin Sans"/>
                <a:cs typeface="Josefin Sans"/>
                <a:sym typeface="Josefin Sans"/>
              </a:rPr>
              <a:t> </a:t>
            </a:r>
            <a:r>
              <a:rPr lang="en-US" sz="2683" b="0" i="0" u="none" strike="noStrike" cap="none" dirty="0" err="1">
                <a:solidFill>
                  <a:srgbClr val="000000"/>
                </a:solidFill>
                <a:latin typeface="Josefin Sans"/>
                <a:ea typeface="Josefin Sans"/>
                <a:cs typeface="Josefin Sans"/>
                <a:sym typeface="Josefin Sans"/>
              </a:rPr>
              <a:t>trị</a:t>
            </a:r>
            <a:r>
              <a:rPr lang="en-US" sz="2683" b="0" i="0" u="none" strike="noStrike" cap="none" dirty="0">
                <a:solidFill>
                  <a:srgbClr val="000000"/>
                </a:solidFill>
                <a:latin typeface="Josefin Sans"/>
                <a:ea typeface="Josefin Sans"/>
                <a:cs typeface="Josefin Sans"/>
                <a:sym typeface="Josefin Sans"/>
              </a:rPr>
              <a:t> RGB)</a:t>
            </a:r>
            <a:endParaRPr sz="2683" b="0" i="0" u="none" strike="noStrike" cap="none" dirty="0">
              <a:solidFill>
                <a:srgbClr val="000000"/>
              </a:solidFill>
              <a:latin typeface="Josefin Sans"/>
              <a:ea typeface="Josefin Sans"/>
              <a:cs typeface="Josefin Sans"/>
              <a:sym typeface="Josefin Sans"/>
            </a:endParaRPr>
          </a:p>
          <a:p>
            <a:pPr marL="0" marR="0" lvl="0" indent="0" algn="r" rtl="0">
              <a:lnSpc>
                <a:spcPct val="150018"/>
              </a:lnSpc>
              <a:spcBef>
                <a:spcPts val="0"/>
              </a:spcBef>
              <a:spcAft>
                <a:spcPts val="0"/>
              </a:spcAft>
              <a:buClr>
                <a:srgbClr val="000000"/>
              </a:buClr>
              <a:buSzPts val="2683"/>
              <a:buFont typeface="Arial"/>
              <a:buNone/>
            </a:pPr>
            <a:endParaRPr sz="2683" b="0" i="0" u="none" strike="noStrike" cap="none" dirty="0">
              <a:solidFill>
                <a:srgbClr val="000000"/>
              </a:solidFill>
              <a:latin typeface="Calibri"/>
              <a:ea typeface="Calibri"/>
              <a:cs typeface="Calibri"/>
              <a:sym typeface="Calibri"/>
            </a:endParaRPr>
          </a:p>
          <a:p>
            <a:pPr marL="0" marR="0" lvl="0" indent="0" algn="r" rtl="0">
              <a:lnSpc>
                <a:spcPct val="150018"/>
              </a:lnSpc>
              <a:spcBef>
                <a:spcPts val="0"/>
              </a:spcBef>
              <a:spcAft>
                <a:spcPts val="0"/>
              </a:spcAft>
              <a:buClr>
                <a:srgbClr val="000000"/>
              </a:buClr>
              <a:buSzPts val="2683"/>
              <a:buFont typeface="Arial"/>
              <a:buNone/>
            </a:pPr>
            <a:r>
              <a:rPr lang="en-US" sz="2683" b="0" i="0" u="none" strike="noStrike" cap="none" dirty="0">
                <a:solidFill>
                  <a:srgbClr val="000000"/>
                </a:solidFill>
                <a:latin typeface="Calibri"/>
                <a:ea typeface="Calibri"/>
                <a:cs typeface="Calibri"/>
                <a:sym typeface="Calibri"/>
              </a:rPr>
              <a:t>➤ </a:t>
            </a:r>
            <a:r>
              <a:rPr lang="en-US" sz="2683" b="0" i="0" u="none" strike="noStrike" cap="none" dirty="0" err="1">
                <a:solidFill>
                  <a:srgbClr val="000000"/>
                </a:solidFill>
                <a:latin typeface="Calibri"/>
                <a:ea typeface="Calibri"/>
                <a:cs typeface="Calibri"/>
                <a:sym typeface="Calibri"/>
              </a:rPr>
              <a:t>Lưu</a:t>
            </a:r>
            <a:r>
              <a:rPr lang="en-US" sz="2683" b="0" i="0" u="none" strike="noStrike" cap="none" dirty="0">
                <a:solidFill>
                  <a:srgbClr val="000000"/>
                </a:solidFill>
                <a:latin typeface="Calibri"/>
                <a:ea typeface="Calibri"/>
                <a:cs typeface="Calibri"/>
                <a:sym typeface="Calibri"/>
              </a:rPr>
              <a:t> </a:t>
            </a:r>
            <a:r>
              <a:rPr lang="en-US" sz="2683" b="0" i="0" u="none" strike="noStrike" cap="none" dirty="0" err="1">
                <a:solidFill>
                  <a:srgbClr val="000000"/>
                </a:solidFill>
                <a:latin typeface="Calibri"/>
                <a:ea typeface="Calibri"/>
                <a:cs typeface="Calibri"/>
                <a:sym typeface="Calibri"/>
              </a:rPr>
              <a:t>trữ</a:t>
            </a:r>
            <a:r>
              <a:rPr lang="en-US" sz="2683" b="0" i="0" u="none" strike="noStrike" cap="none" dirty="0">
                <a:solidFill>
                  <a:srgbClr val="000000"/>
                </a:solidFill>
                <a:latin typeface="Calibri"/>
                <a:ea typeface="Calibri"/>
                <a:cs typeface="Calibri"/>
                <a:sym typeface="Calibri"/>
              </a:rPr>
              <a:t> </a:t>
            </a:r>
            <a:r>
              <a:rPr lang="en-US" sz="2683" b="0" i="0" u="none" strike="noStrike" cap="none" dirty="0" err="1">
                <a:solidFill>
                  <a:srgbClr val="000000"/>
                </a:solidFill>
                <a:latin typeface="Calibri"/>
                <a:ea typeface="Calibri"/>
                <a:cs typeface="Calibri"/>
                <a:sym typeface="Calibri"/>
              </a:rPr>
              <a:t>nhãn</a:t>
            </a:r>
            <a:r>
              <a:rPr lang="en-US" sz="2683" b="0" i="0" u="none" strike="noStrike" cap="none" dirty="0">
                <a:solidFill>
                  <a:srgbClr val="000000"/>
                </a:solidFill>
                <a:latin typeface="Calibri"/>
                <a:ea typeface="Calibri"/>
                <a:cs typeface="Calibri"/>
                <a:sym typeface="Calibri"/>
              </a:rPr>
              <a:t> </a:t>
            </a:r>
            <a:r>
              <a:rPr lang="en-US" sz="2683" b="0" i="0" u="none" strike="noStrike" cap="none" dirty="0" err="1">
                <a:solidFill>
                  <a:srgbClr val="000000"/>
                </a:solidFill>
                <a:latin typeface="Calibri"/>
                <a:ea typeface="Calibri"/>
                <a:cs typeface="Calibri"/>
                <a:sym typeface="Calibri"/>
              </a:rPr>
              <a:t>cho</a:t>
            </a:r>
            <a:r>
              <a:rPr lang="en-US" sz="2683" b="0" i="0" u="none" strike="noStrike" cap="none" dirty="0">
                <a:solidFill>
                  <a:srgbClr val="000000"/>
                </a:solidFill>
                <a:latin typeface="Calibri"/>
                <a:ea typeface="Calibri"/>
                <a:cs typeface="Calibri"/>
                <a:sym typeface="Calibri"/>
              </a:rPr>
              <a:t> </a:t>
            </a:r>
            <a:r>
              <a:rPr lang="en-US" sz="2683" b="0" i="0" u="none" strike="noStrike" cap="none" dirty="0" err="1">
                <a:solidFill>
                  <a:srgbClr val="000000"/>
                </a:solidFill>
                <a:latin typeface="Calibri"/>
                <a:ea typeface="Calibri"/>
                <a:cs typeface="Calibri"/>
                <a:sym typeface="Calibri"/>
              </a:rPr>
              <a:t>từng</a:t>
            </a:r>
            <a:r>
              <a:rPr lang="en-US" sz="2683" b="0" i="0" u="none" strike="noStrike" cap="none" dirty="0">
                <a:solidFill>
                  <a:srgbClr val="000000"/>
                </a:solidFill>
                <a:latin typeface="Calibri"/>
                <a:ea typeface="Calibri"/>
                <a:cs typeface="Calibri"/>
                <a:sym typeface="Calibri"/>
              </a:rPr>
              <a:t> pixel </a:t>
            </a:r>
            <a:r>
              <a:rPr lang="en-US" sz="2683" b="0" i="0" u="none" strike="noStrike" cap="none" dirty="0" err="1">
                <a:solidFill>
                  <a:srgbClr val="000000"/>
                </a:solidFill>
                <a:latin typeface="Calibri"/>
                <a:ea typeface="Calibri"/>
                <a:cs typeface="Calibri"/>
                <a:sym typeface="Calibri"/>
              </a:rPr>
              <a:t>cho</a:t>
            </a:r>
            <a:r>
              <a:rPr lang="en-US" sz="2683" b="0" i="0" u="none" strike="noStrike" cap="none" dirty="0">
                <a:solidFill>
                  <a:srgbClr val="000000"/>
                </a:solidFill>
                <a:latin typeface="Calibri"/>
                <a:ea typeface="Calibri"/>
                <a:cs typeface="Calibri"/>
                <a:sym typeface="Calibri"/>
              </a:rPr>
              <a:t> </a:t>
            </a:r>
            <a:r>
              <a:rPr lang="en-US" sz="2683" b="0" i="0" u="none" strike="noStrike" cap="none" dirty="0" err="1">
                <a:solidFill>
                  <a:srgbClr val="000000"/>
                </a:solidFill>
                <a:latin typeface="Calibri"/>
                <a:ea typeface="Calibri"/>
                <a:cs typeface="Calibri"/>
                <a:sym typeface="Calibri"/>
              </a:rPr>
              <a:t>biết</a:t>
            </a:r>
            <a:r>
              <a:rPr lang="en-US" sz="2683" b="0" i="0" u="none" strike="noStrike" cap="none" dirty="0">
                <a:solidFill>
                  <a:srgbClr val="000000"/>
                </a:solidFill>
                <a:latin typeface="Calibri"/>
                <a:ea typeface="Calibri"/>
                <a:cs typeface="Calibri"/>
                <a:sym typeface="Calibri"/>
              </a:rPr>
              <a:t> </a:t>
            </a:r>
            <a:r>
              <a:rPr lang="en-US" sz="2683" b="0" i="0" u="none" strike="noStrike" cap="none" dirty="0" err="1">
                <a:solidFill>
                  <a:srgbClr val="000000"/>
                </a:solidFill>
                <a:latin typeface="Calibri"/>
                <a:ea typeface="Calibri"/>
                <a:cs typeface="Calibri"/>
                <a:sym typeface="Calibri"/>
              </a:rPr>
              <a:t>cụm</a:t>
            </a:r>
            <a:r>
              <a:rPr lang="en-US" sz="2683" b="0" i="0" u="none" strike="noStrike" cap="none" dirty="0">
                <a:solidFill>
                  <a:srgbClr val="000000"/>
                </a:solidFill>
                <a:latin typeface="Calibri"/>
                <a:ea typeface="Calibri"/>
                <a:cs typeface="Calibri"/>
                <a:sym typeface="Calibri"/>
              </a:rPr>
              <a:t> </a:t>
            </a:r>
            <a:r>
              <a:rPr lang="en-US" sz="2683" b="0" i="0" u="none" strike="noStrike" cap="none" dirty="0" err="1">
                <a:solidFill>
                  <a:srgbClr val="000000"/>
                </a:solidFill>
                <a:latin typeface="Calibri"/>
                <a:ea typeface="Calibri"/>
                <a:cs typeface="Calibri"/>
                <a:sym typeface="Calibri"/>
              </a:rPr>
              <a:t>mà</a:t>
            </a:r>
            <a:r>
              <a:rPr lang="en-US" sz="2683" b="0" i="0" u="none" strike="noStrike" cap="none" dirty="0">
                <a:solidFill>
                  <a:srgbClr val="000000"/>
                </a:solidFill>
                <a:latin typeface="Calibri"/>
                <a:ea typeface="Calibri"/>
                <a:cs typeface="Calibri"/>
                <a:sym typeface="Calibri"/>
              </a:rPr>
              <a:t> pixel </a:t>
            </a:r>
            <a:r>
              <a:rPr lang="en-US" sz="2683" b="0" i="0" u="none" strike="noStrike" cap="none" dirty="0" err="1">
                <a:solidFill>
                  <a:srgbClr val="000000"/>
                </a:solidFill>
                <a:latin typeface="Calibri"/>
                <a:ea typeface="Calibri"/>
                <a:cs typeface="Calibri"/>
                <a:sym typeface="Calibri"/>
              </a:rPr>
              <a:t>này</a:t>
            </a:r>
            <a:r>
              <a:rPr lang="en-US" sz="2683" b="0" i="0" u="none" strike="noStrike" cap="none" dirty="0">
                <a:solidFill>
                  <a:srgbClr val="000000"/>
                </a:solidFill>
                <a:latin typeface="Calibri"/>
                <a:ea typeface="Calibri"/>
                <a:cs typeface="Calibri"/>
                <a:sym typeface="Calibri"/>
              </a:rPr>
              <a:t> </a:t>
            </a:r>
            <a:r>
              <a:rPr lang="en-US" sz="2683" b="0" i="0" u="none" strike="noStrike" cap="none" dirty="0" err="1">
                <a:solidFill>
                  <a:srgbClr val="000000"/>
                </a:solidFill>
                <a:latin typeface="Calibri"/>
                <a:ea typeface="Calibri"/>
                <a:cs typeface="Calibri"/>
                <a:sym typeface="Calibri"/>
              </a:rPr>
              <a:t>thuộc</a:t>
            </a:r>
            <a:r>
              <a:rPr lang="en-US" sz="2683" b="0" i="0" u="none" strike="noStrike" cap="none" dirty="0">
                <a:solidFill>
                  <a:srgbClr val="000000"/>
                </a:solidFill>
                <a:latin typeface="Calibri"/>
                <a:ea typeface="Calibri"/>
                <a:cs typeface="Calibri"/>
                <a:sym typeface="Calibri"/>
              </a:rPr>
              <a:t> </a:t>
            </a:r>
            <a:r>
              <a:rPr lang="en-US" sz="2683" b="0" i="0" u="none" strike="noStrike" cap="none" dirty="0" err="1">
                <a:solidFill>
                  <a:srgbClr val="000000"/>
                </a:solidFill>
                <a:latin typeface="Calibri"/>
                <a:ea typeface="Calibri"/>
                <a:cs typeface="Calibri"/>
                <a:sym typeface="Calibri"/>
              </a:rPr>
              <a:t>về</a:t>
            </a:r>
            <a:r>
              <a:rPr lang="en-US" sz="2683" b="1" i="0" u="none" strike="noStrike" cap="none" dirty="0">
                <a:solidFill>
                  <a:srgbClr val="000000"/>
                </a:solidFill>
                <a:latin typeface="Josefin Sans"/>
                <a:ea typeface="Josefin Sans"/>
                <a:cs typeface="Josefin Sans"/>
                <a:sym typeface="Josefin Sans"/>
              </a:rPr>
              <a:t> </a:t>
            </a:r>
            <a:endParaRPr sz="1400" b="0" i="0" u="none" strike="noStrike" cap="none" dirty="0">
              <a:solidFill>
                <a:srgbClr val="000000"/>
              </a:solidFill>
              <a:latin typeface="Arial"/>
              <a:ea typeface="Arial"/>
              <a:cs typeface="Arial"/>
              <a:sym typeface="Arial"/>
            </a:endParaRPr>
          </a:p>
        </p:txBody>
      </p:sp>
      <p:sp>
        <p:nvSpPr>
          <p:cNvPr id="230" name="Google Shape;230;p8"/>
          <p:cNvSpPr txBox="1"/>
          <p:nvPr/>
        </p:nvSpPr>
        <p:spPr>
          <a:xfrm>
            <a:off x="797772" y="662349"/>
            <a:ext cx="6667900" cy="566857"/>
          </a:xfrm>
          <a:prstGeom prst="rect">
            <a:avLst/>
          </a:prstGeom>
          <a:noFill/>
          <a:ln>
            <a:noFill/>
          </a:ln>
        </p:spPr>
        <p:txBody>
          <a:bodyPr spcFirstLastPara="1" wrap="square" lIns="0" tIns="0" rIns="0" bIns="0" anchor="t" anchorCtr="0">
            <a:spAutoFit/>
          </a:bodyPr>
          <a:lstStyle/>
          <a:p>
            <a:pPr marL="0" marR="0" lvl="0" indent="0" algn="l" rtl="0">
              <a:lnSpc>
                <a:spcPct val="120016"/>
              </a:lnSpc>
              <a:spcBef>
                <a:spcPts val="0"/>
              </a:spcBef>
              <a:spcAft>
                <a:spcPts val="0"/>
              </a:spcAft>
              <a:buClr>
                <a:srgbClr val="000000"/>
              </a:buClr>
              <a:buSzPts val="3672"/>
              <a:buFont typeface="Arial"/>
              <a:buNone/>
            </a:pPr>
            <a:r>
              <a:rPr lang="en-US" sz="3672" b="1" i="0" u="none" strike="noStrike" cap="none" dirty="0">
                <a:solidFill>
                  <a:srgbClr val="000000"/>
                </a:solidFill>
                <a:latin typeface="Josefin Sans"/>
                <a:ea typeface="Josefin Sans"/>
                <a:cs typeface="Josefin Sans"/>
                <a:sym typeface="Josefin Sans"/>
              </a:rPr>
              <a:t>TỔNG QUAN</a:t>
            </a:r>
            <a:endParaRPr sz="1400" b="0" i="0" u="none" strike="noStrike" cap="none" dirty="0">
              <a:solidFill>
                <a:srgbClr val="000000"/>
              </a:solidFill>
              <a:latin typeface="Arial"/>
              <a:ea typeface="Arial"/>
              <a:cs typeface="Arial"/>
              <a:sym typeface="Arial"/>
            </a:endParaRPr>
          </a:p>
        </p:txBody>
      </p:sp>
      <p:sp>
        <p:nvSpPr>
          <p:cNvPr id="231" name="Google Shape;231;p8"/>
          <p:cNvSpPr txBox="1"/>
          <p:nvPr/>
        </p:nvSpPr>
        <p:spPr>
          <a:xfrm>
            <a:off x="1270747" y="1455669"/>
            <a:ext cx="6667900" cy="3096682"/>
          </a:xfrm>
          <a:prstGeom prst="rect">
            <a:avLst/>
          </a:prstGeom>
          <a:noFill/>
          <a:ln>
            <a:noFill/>
          </a:ln>
        </p:spPr>
        <p:txBody>
          <a:bodyPr spcFirstLastPara="1" wrap="square" lIns="0" tIns="0" rIns="0" bIns="0" anchor="t" anchorCtr="0">
            <a:spAutoFit/>
          </a:bodyPr>
          <a:lstStyle/>
          <a:p>
            <a:pPr marL="0" marR="0" lvl="0" indent="0" algn="l" rtl="0">
              <a:lnSpc>
                <a:spcPct val="150018"/>
              </a:lnSpc>
              <a:spcBef>
                <a:spcPts val="0"/>
              </a:spcBef>
              <a:spcAft>
                <a:spcPts val="0"/>
              </a:spcAft>
              <a:buClr>
                <a:srgbClr val="000000"/>
              </a:buClr>
              <a:buSzPts val="2683"/>
              <a:buFont typeface="Arial"/>
              <a:buNone/>
            </a:pPr>
            <a:r>
              <a:rPr lang="en-US" sz="2683" b="0" i="0" u="none" strike="noStrike" cap="none" dirty="0" err="1">
                <a:solidFill>
                  <a:srgbClr val="000000"/>
                </a:solidFill>
                <a:latin typeface="Josefin Sans"/>
                <a:ea typeface="Josefin Sans"/>
                <a:cs typeface="Josefin Sans"/>
                <a:sym typeface="Josefin Sans"/>
              </a:rPr>
              <a:t>Là</a:t>
            </a:r>
            <a:r>
              <a:rPr lang="en-US" sz="2683" b="0" i="0" u="none" strike="noStrike" cap="none" dirty="0">
                <a:solidFill>
                  <a:srgbClr val="000000"/>
                </a:solidFill>
                <a:latin typeface="Josefin Sans"/>
                <a:ea typeface="Josefin Sans"/>
                <a:cs typeface="Josefin Sans"/>
                <a:sym typeface="Josefin Sans"/>
              </a:rPr>
              <a:t> </a:t>
            </a:r>
            <a:r>
              <a:rPr lang="en-US" sz="2683" b="0" i="0" u="none" strike="noStrike" cap="none" dirty="0" err="1">
                <a:solidFill>
                  <a:srgbClr val="000000"/>
                </a:solidFill>
                <a:latin typeface="Josefin Sans"/>
                <a:ea typeface="Josefin Sans"/>
                <a:cs typeface="Josefin Sans"/>
                <a:sym typeface="Josefin Sans"/>
              </a:rPr>
              <a:t>một</a:t>
            </a:r>
            <a:r>
              <a:rPr lang="en-US" sz="2683" b="0" i="0" u="none" strike="noStrike" cap="none" dirty="0">
                <a:solidFill>
                  <a:srgbClr val="000000"/>
                </a:solidFill>
                <a:latin typeface="Josefin Sans"/>
                <a:ea typeface="Josefin Sans"/>
                <a:cs typeface="Josefin Sans"/>
                <a:sym typeface="Josefin Sans"/>
              </a:rPr>
              <a:t> </a:t>
            </a:r>
            <a:r>
              <a:rPr lang="en-US" sz="2683" b="0" i="0" u="none" strike="noStrike" cap="none" dirty="0" err="1">
                <a:solidFill>
                  <a:srgbClr val="000000"/>
                </a:solidFill>
                <a:latin typeface="Josefin Sans"/>
                <a:ea typeface="Josefin Sans"/>
                <a:cs typeface="Josefin Sans"/>
                <a:sym typeface="Josefin Sans"/>
              </a:rPr>
              <a:t>hình</a:t>
            </a:r>
            <a:r>
              <a:rPr lang="en-US" sz="2683" b="0" i="0" u="none" strike="noStrike" cap="none" dirty="0">
                <a:solidFill>
                  <a:srgbClr val="000000"/>
                </a:solidFill>
                <a:latin typeface="Josefin Sans"/>
                <a:ea typeface="Josefin Sans"/>
                <a:cs typeface="Josefin Sans"/>
                <a:sym typeface="Josefin Sans"/>
              </a:rPr>
              <a:t> </a:t>
            </a:r>
            <a:r>
              <a:rPr lang="en-US" sz="2683" b="0" i="0" u="none" strike="noStrike" cap="none" dirty="0" err="1">
                <a:solidFill>
                  <a:srgbClr val="000000"/>
                </a:solidFill>
                <a:latin typeface="Josefin Sans"/>
                <a:ea typeface="Josefin Sans"/>
                <a:cs typeface="Josefin Sans"/>
                <a:sym typeface="Josefin Sans"/>
              </a:rPr>
              <a:t>thức</a:t>
            </a:r>
            <a:r>
              <a:rPr lang="en-US" sz="2683" b="0" i="0" u="none" strike="noStrike" cap="none" dirty="0">
                <a:solidFill>
                  <a:srgbClr val="000000"/>
                </a:solidFill>
                <a:latin typeface="Josefin Sans"/>
                <a:ea typeface="Josefin Sans"/>
                <a:cs typeface="Josefin Sans"/>
                <a:sym typeface="Josefin Sans"/>
              </a:rPr>
              <a:t> </a:t>
            </a:r>
            <a:r>
              <a:rPr lang="en-US" sz="2683" b="0" i="0" u="none" strike="noStrike" cap="none" dirty="0" err="1">
                <a:solidFill>
                  <a:srgbClr val="000000"/>
                </a:solidFill>
                <a:latin typeface="Josefin Sans"/>
                <a:ea typeface="Josefin Sans"/>
                <a:cs typeface="Josefin Sans"/>
                <a:sym typeface="Josefin Sans"/>
              </a:rPr>
              <a:t>của</a:t>
            </a:r>
            <a:r>
              <a:rPr lang="en-US" sz="2683" b="0" i="0" u="none" strike="noStrike" cap="none" dirty="0">
                <a:solidFill>
                  <a:srgbClr val="000000"/>
                </a:solidFill>
                <a:latin typeface="Josefin Sans"/>
                <a:ea typeface="Josefin Sans"/>
                <a:cs typeface="Josefin Sans"/>
                <a:sym typeface="Josefin Sans"/>
              </a:rPr>
              <a:t> </a:t>
            </a:r>
            <a:r>
              <a:rPr lang="en-US" sz="2683" b="0" i="0" u="none" strike="noStrike" cap="none" dirty="0" err="1">
                <a:solidFill>
                  <a:srgbClr val="000000"/>
                </a:solidFill>
                <a:latin typeface="Josefin Sans"/>
                <a:ea typeface="Josefin Sans"/>
                <a:cs typeface="Josefin Sans"/>
                <a:sym typeface="Josefin Sans"/>
              </a:rPr>
              <a:t>học</a:t>
            </a:r>
            <a:r>
              <a:rPr lang="en-US" sz="2683" b="0" i="0" u="none" strike="noStrike" cap="none" dirty="0">
                <a:solidFill>
                  <a:srgbClr val="000000"/>
                </a:solidFill>
                <a:latin typeface="Josefin Sans"/>
                <a:ea typeface="Josefin Sans"/>
                <a:cs typeface="Josefin Sans"/>
                <a:sym typeface="Josefin Sans"/>
              </a:rPr>
              <a:t> </a:t>
            </a:r>
            <a:r>
              <a:rPr lang="en-US" sz="2683" b="0" i="0" u="none" strike="noStrike" cap="none" dirty="0" err="1">
                <a:solidFill>
                  <a:srgbClr val="000000"/>
                </a:solidFill>
                <a:latin typeface="Josefin Sans"/>
                <a:ea typeface="Josefin Sans"/>
                <a:cs typeface="Josefin Sans"/>
                <a:sym typeface="Josefin Sans"/>
              </a:rPr>
              <a:t>máy</a:t>
            </a:r>
            <a:r>
              <a:rPr lang="en-US" sz="2683" b="0" i="0" u="none" strike="noStrike" cap="none" dirty="0">
                <a:solidFill>
                  <a:srgbClr val="000000"/>
                </a:solidFill>
                <a:latin typeface="Josefin Sans"/>
                <a:ea typeface="Josefin Sans"/>
                <a:cs typeface="Josefin Sans"/>
                <a:sym typeface="Josefin Sans"/>
              </a:rPr>
              <a:t> </a:t>
            </a:r>
            <a:r>
              <a:rPr lang="en-US" sz="2683" b="0" i="0" u="none" strike="noStrike" cap="none" dirty="0" err="1">
                <a:solidFill>
                  <a:srgbClr val="000000"/>
                </a:solidFill>
                <a:latin typeface="Josefin Sans"/>
                <a:ea typeface="Josefin Sans"/>
                <a:cs typeface="Josefin Sans"/>
                <a:sym typeface="Josefin Sans"/>
              </a:rPr>
              <a:t>không</a:t>
            </a:r>
            <a:r>
              <a:rPr lang="en-US" sz="2683" b="0" i="0" u="none" strike="noStrike" cap="none" dirty="0">
                <a:solidFill>
                  <a:srgbClr val="000000"/>
                </a:solidFill>
                <a:latin typeface="Josefin Sans"/>
                <a:ea typeface="Josefin Sans"/>
                <a:cs typeface="Josefin Sans"/>
                <a:sym typeface="Josefin Sans"/>
              </a:rPr>
              <a:t> </a:t>
            </a:r>
            <a:r>
              <a:rPr lang="en-US" sz="2683" b="0" i="0" u="none" strike="noStrike" cap="none" dirty="0" err="1">
                <a:solidFill>
                  <a:srgbClr val="000000"/>
                </a:solidFill>
                <a:latin typeface="Josefin Sans"/>
                <a:ea typeface="Josefin Sans"/>
                <a:cs typeface="Josefin Sans"/>
                <a:sym typeface="Josefin Sans"/>
              </a:rPr>
              <a:t>giám</a:t>
            </a:r>
            <a:r>
              <a:rPr lang="en-US" sz="2683" b="0" i="0" u="none" strike="noStrike" cap="none" dirty="0">
                <a:solidFill>
                  <a:srgbClr val="000000"/>
                </a:solidFill>
                <a:latin typeface="Josefin Sans"/>
                <a:ea typeface="Josefin Sans"/>
                <a:cs typeface="Josefin Sans"/>
                <a:sym typeface="Josefin Sans"/>
              </a:rPr>
              <a:t> </a:t>
            </a:r>
            <a:r>
              <a:rPr lang="en-US" sz="2683" b="0" i="0" u="none" strike="noStrike" cap="none" dirty="0" err="1">
                <a:solidFill>
                  <a:srgbClr val="000000"/>
                </a:solidFill>
                <a:latin typeface="Josefin Sans"/>
                <a:ea typeface="Josefin Sans"/>
                <a:cs typeface="Josefin Sans"/>
                <a:sym typeface="Josefin Sans"/>
              </a:rPr>
              <a:t>sát</a:t>
            </a:r>
            <a:r>
              <a:rPr lang="en-US" sz="2683" b="0" i="0" u="none" strike="noStrike" cap="none" dirty="0">
                <a:solidFill>
                  <a:srgbClr val="000000"/>
                </a:solidFill>
                <a:latin typeface="Josefin Sans"/>
                <a:ea typeface="Josefin Sans"/>
                <a:cs typeface="Josefin Sans"/>
                <a:sym typeface="Josefin Sans"/>
              </a:rPr>
              <a:t> </a:t>
            </a:r>
            <a:r>
              <a:rPr lang="en-US" sz="2683" b="0" i="0" u="none" strike="noStrike" cap="none" dirty="0" err="1">
                <a:solidFill>
                  <a:srgbClr val="000000"/>
                </a:solidFill>
                <a:latin typeface="Josefin Sans"/>
                <a:ea typeface="Josefin Sans"/>
                <a:cs typeface="Josefin Sans"/>
                <a:sym typeface="Josefin Sans"/>
              </a:rPr>
              <a:t>được</a:t>
            </a:r>
            <a:r>
              <a:rPr lang="en-US" sz="2683" b="0" i="0" u="none" strike="noStrike" cap="none" dirty="0">
                <a:solidFill>
                  <a:srgbClr val="000000"/>
                </a:solidFill>
                <a:latin typeface="Josefin Sans"/>
                <a:ea typeface="Josefin Sans"/>
                <a:cs typeface="Josefin Sans"/>
                <a:sym typeface="Josefin Sans"/>
              </a:rPr>
              <a:t> </a:t>
            </a:r>
            <a:r>
              <a:rPr lang="en-US" sz="2683" b="0" i="0" u="none" strike="noStrike" cap="none" dirty="0" err="1">
                <a:solidFill>
                  <a:srgbClr val="000000"/>
                </a:solidFill>
                <a:latin typeface="Josefin Sans"/>
                <a:ea typeface="Josefin Sans"/>
                <a:cs typeface="Josefin Sans"/>
                <a:sym typeface="Josefin Sans"/>
              </a:rPr>
              <a:t>sử</a:t>
            </a:r>
            <a:r>
              <a:rPr lang="en-US" sz="2683" b="0" i="0" u="none" strike="noStrike" cap="none" dirty="0">
                <a:solidFill>
                  <a:srgbClr val="000000"/>
                </a:solidFill>
                <a:latin typeface="Josefin Sans"/>
                <a:ea typeface="Josefin Sans"/>
                <a:cs typeface="Josefin Sans"/>
                <a:sym typeface="Josefin Sans"/>
              </a:rPr>
              <a:t> </a:t>
            </a:r>
            <a:r>
              <a:rPr lang="en-US" sz="2683" b="0" i="0" u="none" strike="noStrike" cap="none" dirty="0" err="1">
                <a:solidFill>
                  <a:srgbClr val="000000"/>
                </a:solidFill>
                <a:latin typeface="Josefin Sans"/>
                <a:ea typeface="Josefin Sans"/>
                <a:cs typeface="Josefin Sans"/>
                <a:sym typeface="Josefin Sans"/>
              </a:rPr>
              <a:t>dụng</a:t>
            </a:r>
            <a:r>
              <a:rPr lang="en-US" sz="2683" b="0" i="0" u="none" strike="noStrike" cap="none" dirty="0">
                <a:solidFill>
                  <a:srgbClr val="000000"/>
                </a:solidFill>
                <a:latin typeface="Josefin Sans"/>
                <a:ea typeface="Josefin Sans"/>
                <a:cs typeface="Josefin Sans"/>
                <a:sym typeface="Josefin Sans"/>
              </a:rPr>
              <a:t> </a:t>
            </a:r>
            <a:r>
              <a:rPr lang="en-US" sz="2683" b="0" i="0" u="none" strike="noStrike" cap="none" dirty="0" err="1">
                <a:solidFill>
                  <a:srgbClr val="000000"/>
                </a:solidFill>
                <a:latin typeface="Josefin Sans"/>
                <a:ea typeface="Josefin Sans"/>
                <a:cs typeface="Josefin Sans"/>
                <a:sym typeface="Josefin Sans"/>
              </a:rPr>
              <a:t>để</a:t>
            </a:r>
            <a:r>
              <a:rPr lang="en-US" sz="2683" b="0" i="0" u="none" strike="noStrike" cap="none" dirty="0">
                <a:solidFill>
                  <a:srgbClr val="000000"/>
                </a:solidFill>
                <a:latin typeface="Josefin Sans"/>
                <a:ea typeface="Josefin Sans"/>
                <a:cs typeface="Josefin Sans"/>
                <a:sym typeface="Josefin Sans"/>
              </a:rPr>
              <a:t> </a:t>
            </a:r>
            <a:r>
              <a:rPr lang="en-US" sz="2683" b="0" i="0" u="none" strike="noStrike" cap="none" dirty="0" err="1">
                <a:solidFill>
                  <a:srgbClr val="000000"/>
                </a:solidFill>
                <a:latin typeface="Josefin Sans"/>
                <a:ea typeface="Josefin Sans"/>
                <a:cs typeface="Josefin Sans"/>
                <a:sym typeface="Josefin Sans"/>
              </a:rPr>
              <a:t>phân</a:t>
            </a:r>
            <a:r>
              <a:rPr lang="en-US" sz="2683" b="0" i="0" u="none" strike="noStrike" cap="none" dirty="0">
                <a:solidFill>
                  <a:srgbClr val="000000"/>
                </a:solidFill>
                <a:latin typeface="Josefin Sans"/>
                <a:ea typeface="Josefin Sans"/>
                <a:cs typeface="Josefin Sans"/>
                <a:sym typeface="Josefin Sans"/>
              </a:rPr>
              <a:t> </a:t>
            </a:r>
            <a:r>
              <a:rPr lang="en-US" sz="2683" b="0" i="0" u="none" strike="noStrike" cap="none" dirty="0" err="1">
                <a:solidFill>
                  <a:srgbClr val="000000"/>
                </a:solidFill>
                <a:latin typeface="Josefin Sans"/>
                <a:ea typeface="Josefin Sans"/>
                <a:cs typeface="Josefin Sans"/>
                <a:sym typeface="Josefin Sans"/>
              </a:rPr>
              <a:t>tách</a:t>
            </a:r>
            <a:r>
              <a:rPr lang="en-US" sz="2683" b="0" i="0" u="none" strike="noStrike" cap="none" dirty="0">
                <a:solidFill>
                  <a:srgbClr val="000000"/>
                </a:solidFill>
                <a:latin typeface="Josefin Sans"/>
                <a:ea typeface="Josefin Sans"/>
                <a:cs typeface="Josefin Sans"/>
                <a:sym typeface="Josefin Sans"/>
              </a:rPr>
              <a:t> </a:t>
            </a:r>
            <a:r>
              <a:rPr lang="en-US" sz="2683" b="0" i="0" u="none" strike="noStrike" cap="none" dirty="0" err="1">
                <a:solidFill>
                  <a:srgbClr val="000000"/>
                </a:solidFill>
                <a:latin typeface="Josefin Sans"/>
                <a:ea typeface="Josefin Sans"/>
                <a:cs typeface="Josefin Sans"/>
                <a:sym typeface="Josefin Sans"/>
              </a:rPr>
              <a:t>dữ</a:t>
            </a:r>
            <a:r>
              <a:rPr lang="en-US" sz="2683" b="0" i="0" u="none" strike="noStrike" cap="none" dirty="0">
                <a:solidFill>
                  <a:srgbClr val="000000"/>
                </a:solidFill>
                <a:latin typeface="Josefin Sans"/>
                <a:ea typeface="Josefin Sans"/>
                <a:cs typeface="Josefin Sans"/>
                <a:sym typeface="Josefin Sans"/>
              </a:rPr>
              <a:t> </a:t>
            </a:r>
            <a:r>
              <a:rPr lang="en-US" sz="2683" b="0" i="0" u="none" strike="noStrike" cap="none" dirty="0" err="1">
                <a:solidFill>
                  <a:srgbClr val="000000"/>
                </a:solidFill>
                <a:latin typeface="Josefin Sans"/>
                <a:ea typeface="Josefin Sans"/>
                <a:cs typeface="Josefin Sans"/>
                <a:sym typeface="Josefin Sans"/>
              </a:rPr>
              <a:t>liệu</a:t>
            </a:r>
            <a:r>
              <a:rPr lang="en-US" sz="2683" b="0" i="0" u="none" strike="noStrike" cap="none" dirty="0">
                <a:solidFill>
                  <a:srgbClr val="000000"/>
                </a:solidFill>
                <a:latin typeface="Josefin Sans"/>
                <a:ea typeface="Josefin Sans"/>
                <a:cs typeface="Josefin Sans"/>
                <a:sym typeface="Josefin Sans"/>
              </a:rPr>
              <a:t> </a:t>
            </a:r>
            <a:r>
              <a:rPr lang="en-US" sz="2683" b="0" i="0" u="none" strike="noStrike" cap="none" dirty="0" err="1">
                <a:solidFill>
                  <a:srgbClr val="000000"/>
                </a:solidFill>
                <a:latin typeface="Josefin Sans"/>
                <a:ea typeface="Josefin Sans"/>
                <a:cs typeface="Josefin Sans"/>
                <a:sym typeface="Josefin Sans"/>
              </a:rPr>
              <a:t>không</a:t>
            </a:r>
            <a:r>
              <a:rPr lang="en-US" sz="2683" b="0" i="0" u="none" strike="noStrike" cap="none" dirty="0">
                <a:solidFill>
                  <a:srgbClr val="000000"/>
                </a:solidFill>
                <a:latin typeface="Josefin Sans"/>
                <a:ea typeface="Josefin Sans"/>
                <a:cs typeface="Josefin Sans"/>
                <a:sym typeface="Josefin Sans"/>
              </a:rPr>
              <a:t> </a:t>
            </a:r>
            <a:r>
              <a:rPr lang="en-US" sz="2683" b="0" i="0" u="none" strike="noStrike" cap="none" dirty="0" err="1">
                <a:solidFill>
                  <a:srgbClr val="000000"/>
                </a:solidFill>
                <a:latin typeface="Josefin Sans"/>
                <a:ea typeface="Josefin Sans"/>
                <a:cs typeface="Josefin Sans"/>
                <a:sym typeface="Josefin Sans"/>
              </a:rPr>
              <a:t>nhãn</a:t>
            </a:r>
            <a:r>
              <a:rPr lang="en-US" sz="2683" b="0" i="0" u="none" strike="noStrike" cap="none" dirty="0">
                <a:solidFill>
                  <a:srgbClr val="000000"/>
                </a:solidFill>
                <a:latin typeface="Josefin Sans"/>
                <a:ea typeface="Josefin Sans"/>
                <a:cs typeface="Josefin Sans"/>
                <a:sym typeface="Josefin Sans"/>
              </a:rPr>
              <a:t> </a:t>
            </a:r>
            <a:r>
              <a:rPr lang="en-US" sz="2683" b="0" i="0" u="none" strike="noStrike" cap="none" dirty="0" err="1">
                <a:solidFill>
                  <a:srgbClr val="000000"/>
                </a:solidFill>
                <a:latin typeface="Josefin Sans"/>
                <a:ea typeface="Josefin Sans"/>
                <a:cs typeface="Josefin Sans"/>
                <a:sym typeface="Josefin Sans"/>
              </a:rPr>
              <a:t>thành</a:t>
            </a:r>
            <a:r>
              <a:rPr lang="en-US" sz="2683" b="0" i="0" u="none" strike="noStrike" cap="none" dirty="0">
                <a:solidFill>
                  <a:srgbClr val="000000"/>
                </a:solidFill>
                <a:latin typeface="Josefin Sans"/>
                <a:ea typeface="Josefin Sans"/>
                <a:cs typeface="Josefin Sans"/>
                <a:sym typeface="Josefin Sans"/>
              </a:rPr>
              <a:t> </a:t>
            </a:r>
            <a:r>
              <a:rPr lang="en-US" sz="2683" b="0" i="0" u="none" strike="noStrike" cap="none" dirty="0" err="1">
                <a:solidFill>
                  <a:srgbClr val="000000"/>
                </a:solidFill>
                <a:latin typeface="Josefin Sans"/>
                <a:ea typeface="Josefin Sans"/>
                <a:cs typeface="Josefin Sans"/>
                <a:sym typeface="Josefin Sans"/>
              </a:rPr>
              <a:t>một</a:t>
            </a:r>
            <a:r>
              <a:rPr lang="en-US" sz="2683" b="0" i="0" u="none" strike="noStrike" cap="none" dirty="0">
                <a:solidFill>
                  <a:srgbClr val="000000"/>
                </a:solidFill>
                <a:latin typeface="Josefin Sans"/>
                <a:ea typeface="Josefin Sans"/>
                <a:cs typeface="Josefin Sans"/>
                <a:sym typeface="Josefin Sans"/>
              </a:rPr>
              <a:t> </a:t>
            </a:r>
            <a:r>
              <a:rPr lang="en-US" sz="2683" b="0" i="0" u="none" strike="noStrike" cap="none" dirty="0" err="1">
                <a:solidFill>
                  <a:srgbClr val="000000"/>
                </a:solidFill>
                <a:latin typeface="Josefin Sans"/>
                <a:ea typeface="Josefin Sans"/>
                <a:cs typeface="Josefin Sans"/>
                <a:sym typeface="Josefin Sans"/>
              </a:rPr>
              <a:t>nhóm</a:t>
            </a:r>
            <a:r>
              <a:rPr lang="en-US" sz="2683" b="0" i="0" u="none" strike="noStrike" cap="none" dirty="0">
                <a:solidFill>
                  <a:srgbClr val="000000"/>
                </a:solidFill>
                <a:latin typeface="Josefin Sans"/>
                <a:ea typeface="Josefin Sans"/>
                <a:cs typeface="Josefin Sans"/>
                <a:sym typeface="Josefin Sans"/>
              </a:rPr>
              <a:t> </a:t>
            </a:r>
            <a:r>
              <a:rPr lang="en-US" sz="2683" b="0" i="0" u="none" strike="noStrike" cap="none" dirty="0" err="1">
                <a:solidFill>
                  <a:srgbClr val="000000"/>
                </a:solidFill>
                <a:latin typeface="Josefin Sans"/>
                <a:ea typeface="Josefin Sans"/>
                <a:cs typeface="Josefin Sans"/>
                <a:sym typeface="Josefin Sans"/>
              </a:rPr>
              <a:t>dựa</a:t>
            </a:r>
            <a:r>
              <a:rPr lang="en-US" sz="2683" b="0" i="0" u="none" strike="noStrike" cap="none" dirty="0">
                <a:solidFill>
                  <a:srgbClr val="000000"/>
                </a:solidFill>
                <a:latin typeface="Josefin Sans"/>
                <a:ea typeface="Josefin Sans"/>
                <a:cs typeface="Josefin Sans"/>
                <a:sym typeface="Josefin Sans"/>
              </a:rPr>
              <a:t> </a:t>
            </a:r>
            <a:r>
              <a:rPr lang="en-US" sz="2683" b="0" i="0" u="none" strike="noStrike" cap="none" dirty="0" err="1">
                <a:solidFill>
                  <a:srgbClr val="000000"/>
                </a:solidFill>
                <a:latin typeface="Josefin Sans"/>
                <a:ea typeface="Josefin Sans"/>
                <a:cs typeface="Josefin Sans"/>
                <a:sym typeface="Josefin Sans"/>
              </a:rPr>
              <a:t>trên</a:t>
            </a:r>
            <a:r>
              <a:rPr lang="en-US" sz="2683" b="0" i="0" u="none" strike="noStrike" cap="none" dirty="0">
                <a:solidFill>
                  <a:srgbClr val="000000"/>
                </a:solidFill>
                <a:latin typeface="Josefin Sans"/>
                <a:ea typeface="Josefin Sans"/>
                <a:cs typeface="Josefin Sans"/>
                <a:sym typeface="Josefin Sans"/>
              </a:rPr>
              <a:t> </a:t>
            </a:r>
            <a:r>
              <a:rPr lang="en-US" sz="2683" b="0" i="0" u="none" strike="noStrike" cap="none" dirty="0" err="1">
                <a:solidFill>
                  <a:srgbClr val="000000"/>
                </a:solidFill>
                <a:latin typeface="Josefin Sans"/>
                <a:ea typeface="Josefin Sans"/>
                <a:cs typeface="Josefin Sans"/>
                <a:sym typeface="Josefin Sans"/>
              </a:rPr>
              <a:t>các</a:t>
            </a:r>
            <a:r>
              <a:rPr lang="en-US" sz="2683" b="0" i="0" u="none" strike="noStrike" cap="none" dirty="0">
                <a:solidFill>
                  <a:srgbClr val="000000"/>
                </a:solidFill>
                <a:latin typeface="Josefin Sans"/>
                <a:ea typeface="Josefin Sans"/>
                <a:cs typeface="Josefin Sans"/>
                <a:sym typeface="Josefin Sans"/>
              </a:rPr>
              <a:t> </a:t>
            </a:r>
            <a:r>
              <a:rPr lang="en-US" sz="2683" b="0" i="0" u="none" strike="noStrike" cap="none" dirty="0" err="1">
                <a:solidFill>
                  <a:srgbClr val="000000"/>
                </a:solidFill>
                <a:latin typeface="Josefin Sans"/>
                <a:ea typeface="Josefin Sans"/>
                <a:cs typeface="Josefin Sans"/>
                <a:sym typeface="Josefin Sans"/>
              </a:rPr>
              <a:t>tính</a:t>
            </a:r>
            <a:r>
              <a:rPr lang="en-US" sz="2683" b="0" i="0" u="none" strike="noStrike" cap="none" dirty="0">
                <a:solidFill>
                  <a:srgbClr val="000000"/>
                </a:solidFill>
                <a:latin typeface="Josefin Sans"/>
                <a:ea typeface="Josefin Sans"/>
                <a:cs typeface="Josefin Sans"/>
                <a:sym typeface="Josefin Sans"/>
              </a:rPr>
              <a:t> </a:t>
            </a:r>
            <a:r>
              <a:rPr lang="en-US" sz="2683" b="0" i="0" u="none" strike="noStrike" cap="none" dirty="0" err="1">
                <a:solidFill>
                  <a:srgbClr val="000000"/>
                </a:solidFill>
                <a:latin typeface="Josefin Sans"/>
                <a:ea typeface="Josefin Sans"/>
                <a:cs typeface="Josefin Sans"/>
                <a:sym typeface="Josefin Sans"/>
              </a:rPr>
              <a:t>chất</a:t>
            </a:r>
            <a:r>
              <a:rPr lang="en-US" sz="2683" b="0" i="0" u="none" strike="noStrike" cap="none" dirty="0">
                <a:solidFill>
                  <a:srgbClr val="000000"/>
                </a:solidFill>
                <a:latin typeface="Josefin Sans"/>
                <a:ea typeface="Josefin Sans"/>
                <a:cs typeface="Josefin Sans"/>
                <a:sym typeface="Josefin Sans"/>
              </a:rPr>
              <a:t> </a:t>
            </a:r>
            <a:r>
              <a:rPr lang="en-US" sz="2683" b="0" i="0" u="none" strike="noStrike" cap="none" dirty="0" err="1">
                <a:solidFill>
                  <a:srgbClr val="000000"/>
                </a:solidFill>
                <a:latin typeface="Josefin Sans"/>
                <a:ea typeface="Josefin Sans"/>
                <a:cs typeface="Josefin Sans"/>
                <a:sym typeface="Josefin Sans"/>
              </a:rPr>
              <a:t>tương</a:t>
            </a:r>
            <a:r>
              <a:rPr lang="en-US" sz="2683" b="0" i="0" u="none" strike="noStrike" cap="none" dirty="0">
                <a:solidFill>
                  <a:srgbClr val="000000"/>
                </a:solidFill>
                <a:latin typeface="Josefin Sans"/>
                <a:ea typeface="Josefin Sans"/>
                <a:cs typeface="Josefin Sans"/>
                <a:sym typeface="Josefin Sans"/>
              </a:rPr>
              <a:t> </a:t>
            </a:r>
            <a:r>
              <a:rPr lang="en-US" sz="2683" b="0" i="0" u="none" strike="noStrike" cap="none" dirty="0" err="1">
                <a:solidFill>
                  <a:srgbClr val="000000"/>
                </a:solidFill>
                <a:latin typeface="Josefin Sans"/>
                <a:ea typeface="Josefin Sans"/>
                <a:cs typeface="Josefin Sans"/>
                <a:sym typeface="Josefin Sans"/>
              </a:rPr>
              <a:t>tự</a:t>
            </a:r>
            <a:r>
              <a:rPr lang="en-US" sz="2683" b="0" i="0" u="none" strike="noStrike" cap="none" dirty="0">
                <a:solidFill>
                  <a:srgbClr val="000000"/>
                </a:solidFill>
                <a:latin typeface="Josefin Sans"/>
                <a:ea typeface="Josefin Sans"/>
                <a:cs typeface="Josefin Sans"/>
                <a:sym typeface="Josefin Sans"/>
              </a:rPr>
              <a:t> </a:t>
            </a:r>
            <a:r>
              <a:rPr lang="en-US" sz="2683" b="0" i="0" u="none" strike="noStrike" cap="none" dirty="0" err="1">
                <a:solidFill>
                  <a:srgbClr val="000000"/>
                </a:solidFill>
                <a:latin typeface="Josefin Sans"/>
                <a:ea typeface="Josefin Sans"/>
                <a:cs typeface="Josefin Sans"/>
                <a:sym typeface="Josefin Sans"/>
              </a:rPr>
              <a:t>nhau</a:t>
            </a:r>
            <a:r>
              <a:rPr lang="en-US" sz="2683" dirty="0">
                <a:latin typeface="Josefin Sans"/>
                <a:ea typeface="Josefin Sans"/>
                <a:cs typeface="Josefin Sans"/>
                <a:sym typeface="Josefin Sans"/>
              </a:rPr>
              <a:t>.</a:t>
            </a:r>
            <a:endParaRPr sz="2683" b="0" i="0" u="none" strike="noStrike" cap="none" dirty="0">
              <a:solidFill>
                <a:srgbClr val="000000"/>
              </a:solidFill>
              <a:latin typeface="Josefin Sans"/>
              <a:ea typeface="Josefin Sans"/>
              <a:cs typeface="Josefin Sans"/>
              <a:sym typeface="Josefin Sans"/>
            </a:endParaRPr>
          </a:p>
          <a:p>
            <a:pPr marL="0" marR="0" lvl="0" indent="0" algn="l" rtl="0">
              <a:lnSpc>
                <a:spcPct val="150018"/>
              </a:lnSpc>
              <a:spcBef>
                <a:spcPts val="0"/>
              </a:spcBef>
              <a:spcAft>
                <a:spcPts val="0"/>
              </a:spcAft>
              <a:buClr>
                <a:srgbClr val="000000"/>
              </a:buClr>
              <a:buSzPts val="2683"/>
              <a:buFont typeface="Arial"/>
              <a:buNone/>
            </a:pPr>
            <a:endParaRPr sz="2683" b="0" i="0" u="none" strike="noStrike" cap="none" dirty="0">
              <a:solidFill>
                <a:srgbClr val="000000"/>
              </a:solidFill>
              <a:latin typeface="Josefin Sans"/>
              <a:ea typeface="Josefin Sans"/>
              <a:cs typeface="Josefin Sans"/>
              <a:sym typeface="Josefin Sans"/>
            </a:endParaRPr>
          </a:p>
        </p:txBody>
      </p:sp>
      <p:sp>
        <p:nvSpPr>
          <p:cNvPr id="232" name="Google Shape;232;p8"/>
          <p:cNvSpPr txBox="1"/>
          <p:nvPr/>
        </p:nvSpPr>
        <p:spPr>
          <a:xfrm>
            <a:off x="17270092" y="9293443"/>
            <a:ext cx="5499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en-US" sz="3100" dirty="0">
                <a:latin typeface="Calibri"/>
                <a:ea typeface="Calibri"/>
                <a:cs typeface="Calibri"/>
                <a:sym typeface="Calibri"/>
              </a:rPr>
              <a:t>9</a:t>
            </a:r>
            <a:endParaRPr sz="3100" b="0" i="0" u="none" strike="noStrike" cap="none" dirty="0">
              <a:solidFill>
                <a:srgbClr val="000000"/>
              </a:solidFill>
              <a:latin typeface="Calibri"/>
              <a:ea typeface="Calibri"/>
              <a:cs typeface="Calibri"/>
              <a:sym typeface="Calibri"/>
            </a:endParaRPr>
          </a:p>
        </p:txBody>
      </p:sp>
      <p:pic>
        <p:nvPicPr>
          <p:cNvPr id="1026" name="Picture 2" descr="Image Classification] k-Means Clustering – ntppro&amp;#39;s notes">
            <a:extLst>
              <a:ext uri="{FF2B5EF4-FFF2-40B4-BE49-F238E27FC236}">
                <a16:creationId xmlns:a16="http://schemas.microsoft.com/office/drawing/2014/main" id="{506F8D0D-A10C-4C14-926F-1F0A50261B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87113" y="5528074"/>
            <a:ext cx="9400887" cy="39779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0">
                                            <p:txEl>
                                              <p:pRg st="0" end="0"/>
                                            </p:txEl>
                                          </p:spTgt>
                                        </p:tgtEl>
                                        <p:attrNameLst>
                                          <p:attrName>style.visibility</p:attrName>
                                        </p:attrNameLst>
                                      </p:cBhvr>
                                      <p:to>
                                        <p:strVal val="visible"/>
                                      </p:to>
                                    </p:set>
                                    <p:animEffect transition="in" filter="fade">
                                      <p:cBhvr>
                                        <p:cTn id="7" dur="500"/>
                                        <p:tgtEl>
                                          <p:spTgt spid="2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1">
                                            <p:txEl>
                                              <p:pRg st="0" end="0"/>
                                            </p:txEl>
                                          </p:spTgt>
                                        </p:tgtEl>
                                        <p:attrNameLst>
                                          <p:attrName>style.visibility</p:attrName>
                                        </p:attrNameLst>
                                      </p:cBhvr>
                                      <p:to>
                                        <p:strVal val="visible"/>
                                      </p:to>
                                    </p:set>
                                    <p:animEffect transition="in" filter="fade">
                                      <p:cBhvr>
                                        <p:cTn id="12" dur="500"/>
                                        <p:tgtEl>
                                          <p:spTgt spid="23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8">
                                            <p:txEl>
                                              <p:pRg st="0" end="0"/>
                                            </p:txEl>
                                          </p:spTgt>
                                        </p:tgtEl>
                                        <p:attrNameLst>
                                          <p:attrName>style.visibility</p:attrName>
                                        </p:attrNameLst>
                                      </p:cBhvr>
                                      <p:to>
                                        <p:strVal val="visible"/>
                                      </p:to>
                                    </p:set>
                                    <p:animEffect transition="in" filter="fade">
                                      <p:cBhvr>
                                        <p:cTn id="17" dur="500"/>
                                        <p:tgtEl>
                                          <p:spTgt spid="22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9">
                                            <p:txEl>
                                              <p:pRg st="0" end="0"/>
                                            </p:txEl>
                                          </p:spTgt>
                                        </p:tgtEl>
                                        <p:attrNameLst>
                                          <p:attrName>style.visibility</p:attrName>
                                        </p:attrNameLst>
                                      </p:cBhvr>
                                      <p:to>
                                        <p:strVal val="visible"/>
                                      </p:to>
                                    </p:set>
                                    <p:animEffect transition="in" filter="fade">
                                      <p:cBhvr>
                                        <p:cTn id="22" dur="500"/>
                                        <p:tgtEl>
                                          <p:spTgt spid="22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9">
                                            <p:txEl>
                                              <p:pRg st="1" end="1"/>
                                            </p:txEl>
                                          </p:spTgt>
                                        </p:tgtEl>
                                        <p:attrNameLst>
                                          <p:attrName>style.visibility</p:attrName>
                                        </p:attrNameLst>
                                      </p:cBhvr>
                                      <p:to>
                                        <p:strVal val="visible"/>
                                      </p:to>
                                    </p:set>
                                    <p:animEffect transition="in" filter="fade">
                                      <p:cBhvr>
                                        <p:cTn id="27" dur="500"/>
                                        <p:tgtEl>
                                          <p:spTgt spid="229">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9">
                                            <p:txEl>
                                              <p:pRg st="2" end="2"/>
                                            </p:txEl>
                                          </p:spTgt>
                                        </p:tgtEl>
                                        <p:attrNameLst>
                                          <p:attrName>style.visibility</p:attrName>
                                        </p:attrNameLst>
                                      </p:cBhvr>
                                      <p:to>
                                        <p:strVal val="visible"/>
                                      </p:to>
                                    </p:set>
                                    <p:animEffect transition="in" filter="fade">
                                      <p:cBhvr>
                                        <p:cTn id="32" dur="500"/>
                                        <p:tgtEl>
                                          <p:spTgt spid="22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hủ đề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1500</Words>
  <Application>Microsoft Office PowerPoint</Application>
  <PresentationFormat>Custom</PresentationFormat>
  <Paragraphs>197</Paragraphs>
  <Slides>38</Slides>
  <Notes>38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Fira Sans</vt:lpstr>
      <vt:lpstr>Georgia</vt:lpstr>
      <vt:lpstr>Calibri</vt:lpstr>
      <vt:lpstr>Noto Sans Symbols</vt:lpstr>
      <vt:lpstr>Josefin Sans</vt:lpstr>
      <vt:lpstr>Fira Sans Light</vt:lpstr>
      <vt:lpstr>Raleway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Ví dụ về các bước thực hiện trong FCM:</vt:lpstr>
      <vt:lpstr>Bước 1:</vt:lpstr>
      <vt:lpstr>Bước 2:</vt:lpstr>
      <vt:lpstr>Bước 2:</vt:lpstr>
      <vt:lpstr>Bước 3:</vt:lpstr>
      <vt:lpstr>Bước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Hoàng Tiến Dũng</cp:lastModifiedBy>
  <cp:revision>3</cp:revision>
  <dcterms:created xsi:type="dcterms:W3CDTF">2006-08-16T00:00:00Z</dcterms:created>
  <dcterms:modified xsi:type="dcterms:W3CDTF">2022-01-04T14:41:35Z</dcterms:modified>
</cp:coreProperties>
</file>